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tif" ContentType="image/tif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9"/>
  </p:notesMasterIdLst>
  <p:sldIdLst>
    <p:sldId id="256" r:id="rId2"/>
    <p:sldId id="257" r:id="rId3"/>
    <p:sldId id="344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336" r:id="rId14"/>
    <p:sldId id="268" r:id="rId15"/>
    <p:sldId id="337" r:id="rId16"/>
    <p:sldId id="338" r:id="rId17"/>
    <p:sldId id="339" r:id="rId18"/>
    <p:sldId id="269" r:id="rId19"/>
    <p:sldId id="270" r:id="rId20"/>
    <p:sldId id="271" r:id="rId21"/>
    <p:sldId id="340" r:id="rId22"/>
    <p:sldId id="341" r:id="rId23"/>
    <p:sldId id="272" r:id="rId24"/>
    <p:sldId id="273" r:id="rId25"/>
    <p:sldId id="342" r:id="rId26"/>
    <p:sldId id="343" r:id="rId27"/>
    <p:sldId id="274" r:id="rId28"/>
    <p:sldId id="275" r:id="rId29"/>
    <p:sldId id="276" r:id="rId30"/>
    <p:sldId id="278" r:id="rId31"/>
    <p:sldId id="277" r:id="rId32"/>
    <p:sldId id="279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8"/>
    <p:restoredTop sz="76678"/>
  </p:normalViewPr>
  <p:slideViewPr>
    <p:cSldViewPr snapToGrid="0">
      <p:cViewPr varScale="1">
        <p:scale>
          <a:sx n="77" d="100"/>
          <a:sy n="77" d="100"/>
        </p:scale>
        <p:origin x="1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/Relationships>
</file>

<file path=ppt/media/image1.jpeg>
</file>

<file path=ppt/media/image10.png>
</file>

<file path=ppt/media/image11.tif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tif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jpeg>
</file>

<file path=ppt/media/image58.png>
</file>

<file path=ppt/media/image59.jpeg>
</file>

<file path=ppt/media/image6.png>
</file>

<file path=ppt/media/image60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449150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03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28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5" name="Shape 4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element that is positioned absolutely is taken out of the flow and thus takes up no space when placing other elements. </a:t>
            </a:r>
          </a:p>
          <a:p>
            <a:endParaRPr/>
          </a:p>
          <a:p>
            <a:r>
              <a:t>The absolutely positioned element is positioned relative to </a:t>
            </a:r>
            <a:r>
              <a:rPr i="1"/>
              <a:t>nearest positioned ancestor (non-static)</a:t>
            </a:r>
            <a:r>
              <a:t>. </a:t>
            </a:r>
          </a:p>
          <a:p>
            <a:endParaRPr/>
          </a:p>
          <a:p>
            <a:r>
              <a:t>If a positioned ancestor doesn't exist, the initial container (body) is used.</a:t>
            </a:r>
          </a:p>
        </p:txBody>
      </p:sp>
    </p:spTree>
    <p:extLst>
      <p:ext uri="{BB962C8B-B14F-4D97-AF65-F5344CB8AC3E}">
        <p14:creationId xmlns:p14="http://schemas.microsoft.com/office/powerpoint/2010/main" val="1237326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6" name="Shape 4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elements must be positioned (any position other than static)</a:t>
            </a:r>
          </a:p>
        </p:txBody>
      </p:sp>
    </p:spTree>
    <p:extLst>
      <p:ext uri="{BB962C8B-B14F-4D97-AF65-F5344CB8AC3E}">
        <p14:creationId xmlns:p14="http://schemas.microsoft.com/office/powerpoint/2010/main" val="1666180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/>
          <p:cNvSpPr/>
          <p:nvPr/>
        </p:nvSpPr>
        <p:spPr>
          <a:xfrm>
            <a:off x="0" y="289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1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" name="Title Text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sz="2400" i="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7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38" name="Straight Connector 6"/>
          <p:cNvSpPr/>
          <p:nvPr/>
        </p:nvSpPr>
        <p:spPr>
          <a:xfrm>
            <a:off x="0" y="653853"/>
            <a:ext cx="9144000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1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MBinXTCrXI&amp;list=PLgJ8UgkiorCnMLsUevoQRxH8t9bt7ne14&amp;index=2" TargetMode="External"/><Relationship Id="rId4" Type="http://schemas.openxmlformats.org/officeDocument/2006/relationships/hyperlink" Target="https://upenn.bootcampcontent.com/upenn-bootcamp/UPENN201804FSF4-Class-Repository-FSF/tree/master/01-html-git-css/02-Day/Activities/HTML_CSS_Layout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upenn.bootcampcontent.com/upenn-bootcamp/UPENN201804FSF4-Class-Repository-FSF/tree/master/01-html-git-css/Homework/Instructions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upenn.bootcampcontent.com/upenn-bootcamp/UPENN201804FSF4-Class-Repository-FSF/tree/master/01-html-git-css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css-tricks.com/all-about-floats/" TargetMode="External"/><Relationship Id="rId4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jpe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png"/><Relationship Id="rId3" Type="http://schemas.openxmlformats.org/officeDocument/2006/relationships/hyperlink" Target="https://youtu.be/0lpxKw6E90Y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youtu.be/sHfJn0jqBro" TargetMode="External"/><Relationship Id="rId3" Type="http://schemas.openxmlformats.org/officeDocument/2006/relationships/image" Target="../media/image5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learn.shayhowe.com/html-css/positioning-content/" TargetMode="External"/><Relationship Id="rId3" Type="http://schemas.openxmlformats.org/officeDocument/2006/relationships/image" Target="../media/image5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youtu.be/yWXgnQaWSW0" TargetMode="External"/><Relationship Id="rId3" Type="http://schemas.openxmlformats.org/officeDocument/2006/relationships/image" Target="../media/image53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4.jpe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6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7.jpe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8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9.jpe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0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t>Heroes of CSS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Critical Question</a:t>
            </a:r>
          </a:p>
        </p:txBody>
      </p:sp>
      <p:sp>
        <p:nvSpPr>
          <p:cNvPr id="278" name="Title 1"/>
          <p:cNvSpPr txBox="1"/>
          <p:nvPr/>
        </p:nvSpPr>
        <p:spPr>
          <a:xfrm>
            <a:off x="1438275" y="2819400"/>
            <a:ext cx="6457951" cy="1098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60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What is “CSS?”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HTML / CSS Definitions </a:t>
            </a:r>
            <a:r>
              <a:rPr sz="1000"/>
              <a:t>(*yawn* unimportant)</a:t>
            </a:r>
          </a:p>
        </p:txBody>
      </p:sp>
      <p:sp>
        <p:nvSpPr>
          <p:cNvPr id="281" name="Content Placeholder 2"/>
          <p:cNvSpPr txBox="1"/>
          <p:nvPr/>
        </p:nvSpPr>
        <p:spPr>
          <a:xfrm>
            <a:off x="457200" y="1143000"/>
            <a:ext cx="8153400" cy="4659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HTML:</a:t>
            </a:r>
            <a:r>
              <a:rPr b="0"/>
              <a:t> Hypertext Markup Language – (Content)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CSS: </a:t>
            </a:r>
            <a:r>
              <a:rPr b="0"/>
              <a:t>Cascading Style Sheets – (Appearance)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HTML/CSS are the “languages of the web.” </a:t>
            </a:r>
            <a:r>
              <a:rPr b="0"/>
              <a:t>Together they define both the content and the aesthetics of a webpage – handling everything from the layouts, colors, fonts, and content placement.  </a:t>
            </a:r>
            <a:r>
              <a:rPr sz="1400" b="0"/>
              <a:t>(JavaScript is the third – handling logic, animation, etc.)</a:t>
            </a:r>
          </a:p>
        </p:txBody>
      </p:sp>
      <p:pic>
        <p:nvPicPr>
          <p:cNvPr id="28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9285" y="4631587"/>
            <a:ext cx="1873915" cy="14942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3200" y="4648200"/>
            <a:ext cx="2971800" cy="1492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HTML / CSS Analogy</a:t>
            </a:r>
          </a:p>
        </p:txBody>
      </p:sp>
      <p:sp>
        <p:nvSpPr>
          <p:cNvPr id="286" name="Content Placeholder 2"/>
          <p:cNvSpPr txBox="1"/>
          <p:nvPr/>
        </p:nvSpPr>
        <p:spPr>
          <a:xfrm>
            <a:off x="457200" y="990600"/>
            <a:ext cx="4100946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algn="ctr" defTabSz="685800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Alone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“Notepad.” 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only write unformatted text. </a:t>
            </a:r>
          </a:p>
        </p:txBody>
      </p:sp>
      <p:sp>
        <p:nvSpPr>
          <p:cNvPr id="287" name="Content Placeholder 2"/>
          <p:cNvSpPr txBox="1"/>
          <p:nvPr/>
        </p:nvSpPr>
        <p:spPr>
          <a:xfrm>
            <a:off x="4743201" y="990600"/>
            <a:ext cx="4100946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algn="ctr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/ CSS</a:t>
            </a: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Microsoft Word.</a:t>
            </a:r>
            <a:endParaRPr sz="3200"/>
          </a:p>
          <a:p>
            <a:pPr marL="342900" indent="-342900" algn="ctr">
              <a:spcBef>
                <a:spcPts val="700"/>
              </a:spcBef>
              <a:buSzPct val="100000"/>
              <a:buFont typeface="Arial"/>
              <a:buChar char="•"/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format text, page settings, alignment, etc. based on “highlighting” and menu options.</a:t>
            </a:r>
          </a:p>
        </p:txBody>
      </p:sp>
      <p:pic>
        <p:nvPicPr>
          <p:cNvPr id="28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3827" y="4449762"/>
            <a:ext cx="1676401" cy="167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94876" y="4602162"/>
            <a:ext cx="1475766" cy="14489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</a:t>
            </a:r>
          </a:p>
        </p:txBody>
      </p:sp>
      <p:pic>
        <p:nvPicPr>
          <p:cNvPr id="594" name="snippet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0097" y="925970"/>
            <a:ext cx="7363806" cy="500606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4509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HTML Page - Result</a:t>
            </a:r>
          </a:p>
        </p:txBody>
      </p:sp>
      <p:pic>
        <p:nvPicPr>
          <p:cNvPr id="29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637" y="838200"/>
            <a:ext cx="7324726" cy="53911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Enter CSS</a:t>
            </a:r>
          </a:p>
        </p:txBody>
      </p:sp>
      <p:pic>
        <p:nvPicPr>
          <p:cNvPr id="604" name="image25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61998"/>
            <a:ext cx="4724400" cy="4953187"/>
          </a:xfrm>
          <a:prstGeom prst="rect">
            <a:avLst/>
          </a:prstGeom>
          <a:ln w="12700">
            <a:miter lim="400000"/>
          </a:ln>
        </p:spPr>
      </p:pic>
      <p:pic>
        <p:nvPicPr>
          <p:cNvPr id="605" name="image26.png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6197" y="761998"/>
            <a:ext cx="4855103" cy="495318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173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Voila!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018" y="861390"/>
            <a:ext cx="3574379" cy="524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26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Actually, it’s more like this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60" y="1255642"/>
            <a:ext cx="5972313" cy="447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227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Just to get this</a:t>
            </a:r>
            <a:r>
              <a:rPr lang="is-IS" dirty="0" smtClean="0"/>
              <a:t>…</a:t>
            </a:r>
            <a:endParaRPr dirty="0"/>
          </a:p>
        </p:txBody>
      </p:sp>
      <p:pic>
        <p:nvPicPr>
          <p:cNvPr id="29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800" y="762000"/>
            <a:ext cx="6781800" cy="558101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Critical Question</a:t>
            </a:r>
          </a:p>
        </p:txBody>
      </p:sp>
      <p:sp>
        <p:nvSpPr>
          <p:cNvPr id="298" name="Title 1"/>
          <p:cNvSpPr txBox="1"/>
          <p:nvPr/>
        </p:nvSpPr>
        <p:spPr>
          <a:xfrm>
            <a:off x="457200" y="1752600"/>
            <a:ext cx="8382000" cy="3797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03504">
              <a:lnSpc>
                <a:spcPct val="80000"/>
              </a:lnSpc>
              <a:defRPr sz="3696" b="1" i="1">
                <a:latin typeface="Arial"/>
                <a:ea typeface="Arial"/>
                <a:cs typeface="Arial"/>
                <a:sym typeface="Arial"/>
              </a:defRPr>
            </a:pPr>
            <a:r>
              <a:t>How do we style HTML…</a:t>
            </a: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5280" b="1" i="1">
                <a:latin typeface="Arial"/>
                <a:ea typeface="Arial"/>
                <a:cs typeface="Arial"/>
                <a:sym typeface="Arial"/>
              </a:defRPr>
            </a:pP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3696" b="1" i="1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r>
              <a:rPr b="0"/>
              <a:t>Elements?</a:t>
            </a: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5280" i="1">
                <a:latin typeface="Arial"/>
                <a:ea typeface="Arial"/>
                <a:cs typeface="Arial"/>
                <a:sym typeface="Arial"/>
              </a:defRPr>
            </a:pP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3696" i="1">
                <a:latin typeface="Arial"/>
                <a:ea typeface="Arial"/>
                <a:cs typeface="Arial"/>
                <a:sym typeface="Arial"/>
              </a:defRPr>
            </a:pPr>
            <a:r>
              <a:t>Classes?</a:t>
            </a: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5280" i="1">
                <a:latin typeface="Arial"/>
                <a:ea typeface="Arial"/>
                <a:cs typeface="Arial"/>
                <a:sym typeface="Arial"/>
              </a:defRPr>
            </a:pPr>
            <a:endParaRPr sz="2024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03504">
              <a:lnSpc>
                <a:spcPct val="80000"/>
              </a:lnSpc>
              <a:defRPr sz="3696" i="1">
                <a:latin typeface="Arial"/>
                <a:ea typeface="Arial"/>
                <a:cs typeface="Arial"/>
                <a:sym typeface="Arial"/>
              </a:defRPr>
            </a:pPr>
            <a:r>
              <a:t>IDs?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Admin Work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CSS Syntax</a:t>
            </a:r>
          </a:p>
        </p:txBody>
      </p:sp>
      <p:sp>
        <p:nvSpPr>
          <p:cNvPr id="301" name="Content Placeholder 2"/>
          <p:cNvSpPr txBox="1"/>
          <p:nvPr/>
        </p:nvSpPr>
        <p:spPr>
          <a:xfrm>
            <a:off x="457200" y="828114"/>
            <a:ext cx="815340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CSS works by hooking onto </a:t>
            </a:r>
            <a:r>
              <a:rPr b="1"/>
              <a:t>selectors</a:t>
            </a:r>
            <a:r>
              <a:t> added into HTML using </a:t>
            </a:r>
            <a:r>
              <a:rPr b="1"/>
              <a:t>classes</a:t>
            </a:r>
            <a:r>
              <a:t> and </a:t>
            </a:r>
            <a:r>
              <a:rPr b="1"/>
              <a:t>identifiers.</a:t>
            </a:r>
            <a:endParaRPr sz="2112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Classes use </a:t>
            </a:r>
            <a:r>
              <a:rPr b="1"/>
              <a:t>.classname, </a:t>
            </a:r>
            <a:r>
              <a:t>IDs use </a:t>
            </a:r>
            <a:r>
              <a:rPr b="1"/>
              <a:t>#idname</a:t>
            </a:r>
            <a:r>
              <a:t>, and elements use just their name.</a:t>
            </a:r>
            <a:endParaRPr b="1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Once hooked, we apply </a:t>
            </a:r>
            <a:r>
              <a:rPr b="1"/>
              <a:t>styles </a:t>
            </a:r>
            <a:r>
              <a:t>to those HTML elements using CSS.</a:t>
            </a:r>
            <a:endParaRPr sz="2112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defTabSz="603504">
              <a:spcBef>
                <a:spcPts val="500"/>
              </a:spcBef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defTabSz="603504">
              <a:spcBef>
                <a:spcPts val="500"/>
              </a:spcBef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</p:txBody>
      </p:sp>
      <p:pic>
        <p:nvPicPr>
          <p:cNvPr id="30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281" y="3365074"/>
            <a:ext cx="8409695" cy="2883326"/>
          </a:xfrm>
          <a:prstGeom prst="rect">
            <a:avLst/>
          </a:prstGeom>
          <a:ln>
            <a:solidFill>
              <a:srgbClr val="2E75B6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CSS Syntax</a:t>
            </a:r>
          </a:p>
        </p:txBody>
      </p:sp>
      <p:sp>
        <p:nvSpPr>
          <p:cNvPr id="301" name="Content Placeholder 2"/>
          <p:cNvSpPr txBox="1"/>
          <p:nvPr/>
        </p:nvSpPr>
        <p:spPr>
          <a:xfrm>
            <a:off x="457200" y="828114"/>
            <a:ext cx="815340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CSS works by hooking onto </a:t>
            </a:r>
            <a:r>
              <a:rPr b="1"/>
              <a:t>selectors</a:t>
            </a:r>
            <a:r>
              <a:t> added into HTML using </a:t>
            </a:r>
            <a:r>
              <a:rPr b="1"/>
              <a:t>classes</a:t>
            </a:r>
            <a:r>
              <a:t> and </a:t>
            </a:r>
            <a:r>
              <a:rPr b="1"/>
              <a:t>identifiers.</a:t>
            </a:r>
            <a:endParaRPr sz="2112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Classes use </a:t>
            </a:r>
            <a:r>
              <a:rPr b="1"/>
              <a:t>.classname, </a:t>
            </a:r>
            <a:r>
              <a:t>IDs use </a:t>
            </a:r>
            <a:r>
              <a:rPr b="1"/>
              <a:t>#idname</a:t>
            </a:r>
            <a:r>
              <a:t>, and elements use just their name.</a:t>
            </a:r>
            <a:endParaRPr b="1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marL="226313" indent="-226313" defTabSz="603504">
              <a:spcBef>
                <a:spcPts val="4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r>
              <a:t>Once hooked, we apply </a:t>
            </a:r>
            <a:r>
              <a:rPr b="1"/>
              <a:t>styles </a:t>
            </a:r>
            <a:r>
              <a:t>to those HTML elements using CSS.</a:t>
            </a:r>
            <a:endParaRPr sz="2112"/>
          </a:p>
          <a:p>
            <a:pPr marL="226313" indent="-226313" defTabSz="603504">
              <a:spcBef>
                <a:spcPts val="500"/>
              </a:spcBef>
              <a:buSzPct val="100000"/>
              <a:buFont typeface="Arial"/>
              <a:buChar char="•"/>
              <a:defRPr sz="1760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defTabSz="603504">
              <a:spcBef>
                <a:spcPts val="500"/>
              </a:spcBef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  <a:p>
            <a:pPr defTabSz="603504">
              <a:spcBef>
                <a:spcPts val="500"/>
              </a:spcBef>
              <a:defRPr sz="1760" b="1">
                <a:latin typeface="Arial"/>
                <a:ea typeface="Arial"/>
                <a:cs typeface="Arial"/>
                <a:sym typeface="Arial"/>
              </a:defRPr>
            </a:pPr>
            <a:endParaRPr sz="2112"/>
          </a:p>
        </p:txBody>
      </p:sp>
      <p:pic>
        <p:nvPicPr>
          <p:cNvPr id="30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281" y="3365074"/>
            <a:ext cx="8409695" cy="2883326"/>
          </a:xfrm>
          <a:prstGeom prst="rect">
            <a:avLst/>
          </a:prstGeom>
          <a:ln>
            <a:solidFill>
              <a:srgbClr val="2E75B6"/>
            </a:solidFill>
          </a:ln>
        </p:spPr>
      </p:pic>
    </p:spTree>
    <p:extLst>
      <p:ext uri="{BB962C8B-B14F-4D97-AF65-F5344CB8AC3E}">
        <p14:creationId xmlns:p14="http://schemas.microsoft.com/office/powerpoint/2010/main" val="161919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Key CSS Attributes</a:t>
            </a:r>
          </a:p>
        </p:txBody>
      </p:sp>
      <p:sp>
        <p:nvSpPr>
          <p:cNvPr id="618" name="Shape 618"/>
          <p:cNvSpPr/>
          <p:nvPr/>
        </p:nvSpPr>
        <p:spPr>
          <a:xfrm>
            <a:off x="457200" y="783751"/>
            <a:ext cx="8153400" cy="45020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Font / Color: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color</a:t>
            </a:r>
            <a:r>
              <a:rPr b="0"/>
              <a:t>: Sets color of text.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font-size</a:t>
            </a:r>
            <a:r>
              <a:rPr b="0"/>
              <a:t>: Sets size of the font.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font-style</a:t>
            </a:r>
            <a:r>
              <a:rPr b="0"/>
              <a:t>: Sets italics.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font-weight</a:t>
            </a:r>
            <a:r>
              <a:rPr b="0"/>
              <a:t>: Sets bold.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Alignment / Spacing: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padding (top/right/bottom/left): </a:t>
            </a:r>
            <a:r>
              <a:rPr b="0"/>
              <a:t>Adds space between element and its own border.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margin (top/right/bottom/left): </a:t>
            </a:r>
            <a:r>
              <a:rPr b="0"/>
              <a:t>Adds space between element and surrounding elements.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float: </a:t>
            </a:r>
            <a:r>
              <a:rPr b="0"/>
              <a:t>Forces elements to the sides, centers, or tops.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Background: 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background-color: </a:t>
            </a:r>
            <a:r>
              <a:rPr b="0"/>
              <a:t>sets background color.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background-image: </a:t>
            </a:r>
            <a:r>
              <a:rPr b="0"/>
              <a:t>sets background image.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</p:txBody>
      </p:sp>
    </p:spTree>
    <p:extLst>
      <p:ext uri="{BB962C8B-B14F-4D97-AF65-F5344CB8AC3E}">
        <p14:creationId xmlns:p14="http://schemas.microsoft.com/office/powerpoint/2010/main" val="41771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elec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Selectors</a:t>
            </a:r>
          </a:p>
        </p:txBody>
      </p:sp>
      <p:sp>
        <p:nvSpPr>
          <p:cNvPr id="305" name="Applies to all &lt;p&gt; elements…"/>
          <p:cNvSpPr txBox="1"/>
          <p:nvPr/>
        </p:nvSpPr>
        <p:spPr>
          <a:xfrm>
            <a:off x="3648169" y="690339"/>
            <a:ext cx="4869357" cy="462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Applies to all &lt;p&gt; elements</a:t>
            </a:r>
          </a:p>
          <a:p>
            <a:endParaRPr dirty="0"/>
          </a:p>
          <a:p>
            <a:pPr>
              <a:defRPr i="1">
                <a:solidFill>
                  <a:srgbClr val="5E5E5E"/>
                </a:solidFill>
              </a:defRPr>
            </a:pPr>
            <a:r>
              <a:rPr dirty="0"/>
              <a:t>p {</a:t>
            </a:r>
          </a:p>
          <a:p>
            <a:pPr>
              <a:defRPr i="1">
                <a:solidFill>
                  <a:srgbClr val="5E5E5E"/>
                </a:solidFill>
              </a:defRPr>
            </a:pPr>
            <a:r>
              <a:rPr dirty="0"/>
              <a:t>    background-color: blue;</a:t>
            </a:r>
          </a:p>
          <a:p>
            <a:pPr>
              <a:defRPr i="1">
                <a:solidFill>
                  <a:srgbClr val="5E5E5E"/>
                </a:solidFill>
              </a:defRPr>
            </a:pPr>
            <a:r>
              <a:rPr dirty="0"/>
              <a:t>}</a:t>
            </a:r>
          </a:p>
          <a:p>
            <a:endParaRPr dirty="0"/>
          </a:p>
          <a:p>
            <a:r>
              <a:rPr dirty="0"/>
              <a:t>Applies to all elements with class=“classItem"</a:t>
            </a:r>
          </a:p>
          <a:p>
            <a:endParaRPr dirty="0"/>
          </a:p>
          <a:p>
            <a:pPr>
              <a:defRPr i="1">
                <a:solidFill>
                  <a:srgbClr val="424242"/>
                </a:solidFill>
              </a:defRPr>
            </a:pPr>
            <a:r>
              <a:rPr dirty="0"/>
              <a:t>.classItem {</a:t>
            </a:r>
          </a:p>
          <a:p>
            <a:pPr>
              <a:defRPr i="1">
                <a:solidFill>
                  <a:srgbClr val="424242"/>
                </a:solidFill>
              </a:defRPr>
            </a:pPr>
            <a:r>
              <a:rPr dirty="0"/>
              <a:t>    background-color: orange;</a:t>
            </a:r>
          </a:p>
          <a:p>
            <a:pPr>
              <a:defRPr i="1">
                <a:solidFill>
                  <a:srgbClr val="424242"/>
                </a:solidFill>
              </a:defRPr>
            </a:pPr>
            <a:r>
              <a:rPr dirty="0"/>
              <a:t>}</a:t>
            </a:r>
          </a:p>
          <a:p>
            <a:endParaRPr dirty="0"/>
          </a:p>
          <a:p>
            <a:r>
              <a:rPr dirty="0"/>
              <a:t>Applies to all elements with id=“idItem"</a:t>
            </a:r>
          </a:p>
          <a:p>
            <a:endParaRPr dirty="0"/>
          </a:p>
          <a:p>
            <a:pPr>
              <a:defRPr>
                <a:solidFill>
                  <a:srgbClr val="424242"/>
                </a:solidFill>
              </a:defRPr>
            </a:pPr>
            <a:r>
              <a:rPr dirty="0"/>
              <a:t>#idItem {</a:t>
            </a:r>
          </a:p>
          <a:p>
            <a:pPr>
              <a:defRPr>
                <a:solidFill>
                  <a:srgbClr val="424242"/>
                </a:solidFill>
              </a:defRPr>
            </a:pPr>
            <a:r>
              <a:rPr dirty="0"/>
              <a:t>    background-color: green;</a:t>
            </a:r>
          </a:p>
          <a:p>
            <a:pPr>
              <a:defRPr>
                <a:solidFill>
                  <a:srgbClr val="424242"/>
                </a:solidFill>
              </a:defRPr>
            </a:pPr>
            <a:r>
              <a:rPr dirty="0"/>
              <a:t>}</a:t>
            </a:r>
          </a:p>
        </p:txBody>
      </p:sp>
      <p:sp>
        <p:nvSpPr>
          <p:cNvPr id="306" name="Element name…"/>
          <p:cNvSpPr txBox="1"/>
          <p:nvPr/>
        </p:nvSpPr>
        <p:spPr>
          <a:xfrm>
            <a:off x="311253" y="1225524"/>
            <a:ext cx="2207405" cy="631191"/>
          </a:xfrm>
          <a:prstGeom prst="rect">
            <a:avLst/>
          </a:prstGeom>
          <a:gradFill>
            <a:gsLst>
              <a:gs pos="0">
                <a:srgbClr val="5F82CB"/>
              </a:gs>
              <a:gs pos="50000">
                <a:srgbClr val="3E70CA"/>
              </a:gs>
              <a:gs pos="100000">
                <a:srgbClr val="2F61BA"/>
              </a:gs>
            </a:gsLst>
            <a:lin ang="5400000"/>
          </a:gradFill>
          <a:ln w="6350">
            <a:solidFill>
              <a:schemeClr val="accent5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Element name</a:t>
            </a:r>
          </a:p>
          <a:p>
            <a:pPr>
              <a:defRPr i="1">
                <a:solidFill>
                  <a:srgbClr val="FFFFFF"/>
                </a:solidFill>
              </a:defRPr>
            </a:pPr>
            <a:r>
              <a:rPr dirty="0"/>
              <a:t>(p, a, div, span, etc)</a:t>
            </a:r>
          </a:p>
        </p:txBody>
      </p:sp>
      <p:sp>
        <p:nvSpPr>
          <p:cNvPr id="307" name="Period (.) + variable name…"/>
          <p:cNvSpPr txBox="1"/>
          <p:nvPr/>
        </p:nvSpPr>
        <p:spPr>
          <a:xfrm>
            <a:off x="144431" y="2779488"/>
            <a:ext cx="3166218" cy="637541"/>
          </a:xfrm>
          <a:prstGeom prst="rect">
            <a:avLst/>
          </a:prstGeom>
          <a:solidFill>
            <a:schemeClr val="accent2"/>
          </a:solidFill>
          <a:ln w="12700">
            <a:solidFill>
              <a:srgbClr val="AD5B24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Period (.) + variable name</a:t>
            </a:r>
          </a:p>
          <a:p>
            <a:pPr>
              <a:defRPr i="1">
                <a:solidFill>
                  <a:srgbClr val="FFFFFF"/>
                </a:solidFill>
              </a:defRPr>
            </a:pPr>
            <a:r>
              <a:t>(.myDiv, .phoneNumber, etc.)</a:t>
            </a:r>
          </a:p>
        </p:txBody>
      </p:sp>
      <p:sp>
        <p:nvSpPr>
          <p:cNvPr id="308" name="Hash (#) + variable name…"/>
          <p:cNvSpPr txBox="1"/>
          <p:nvPr/>
        </p:nvSpPr>
        <p:spPr>
          <a:xfrm>
            <a:off x="162682" y="4269953"/>
            <a:ext cx="2734703" cy="631191"/>
          </a:xfrm>
          <a:prstGeom prst="rect">
            <a:avLst/>
          </a:prstGeom>
          <a:gradFill>
            <a:gsLst>
              <a:gs pos="0">
                <a:srgbClr val="80B860"/>
              </a:gs>
              <a:gs pos="50000">
                <a:srgbClr val="6FB242"/>
              </a:gs>
              <a:gs pos="100000">
                <a:srgbClr val="61A236"/>
              </a:gs>
            </a:gsLst>
            <a:lin ang="5400000"/>
          </a:gradFill>
          <a:ln w="6350">
            <a:solidFill>
              <a:schemeClr val="accent1"/>
            </a:solidFill>
            <a:miter/>
          </a:ln>
          <a:effectLst>
            <a:outerShdw blurRad="63500" dist="19050" dir="5400000" rotWithShape="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Hash (#) + variable name</a:t>
            </a:r>
          </a:p>
          <a:p>
            <a:pPr>
              <a:defRPr i="1">
                <a:solidFill>
                  <a:srgbClr val="FFFFFF"/>
                </a:solidFill>
              </a:defRPr>
            </a:pPr>
            <a:r>
              <a:t>(#myDiv, #phoneNumber)</a:t>
            </a:r>
          </a:p>
        </p:txBody>
      </p:sp>
      <p:sp>
        <p:nvSpPr>
          <p:cNvPr id="309" name="Line"/>
          <p:cNvSpPr/>
          <p:nvPr/>
        </p:nvSpPr>
        <p:spPr>
          <a:xfrm>
            <a:off x="3000861" y="4603671"/>
            <a:ext cx="547007" cy="1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0" name="Line"/>
          <p:cNvSpPr/>
          <p:nvPr/>
        </p:nvSpPr>
        <p:spPr>
          <a:xfrm>
            <a:off x="3294507" y="3041579"/>
            <a:ext cx="363094" cy="1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1" name="Element selector"/>
          <p:cNvSpPr txBox="1"/>
          <p:nvPr/>
        </p:nvSpPr>
        <p:spPr>
          <a:xfrm>
            <a:off x="264282" y="769350"/>
            <a:ext cx="184219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Element selector</a:t>
            </a:r>
          </a:p>
        </p:txBody>
      </p:sp>
      <p:sp>
        <p:nvSpPr>
          <p:cNvPr id="312" name="Class Selector"/>
          <p:cNvSpPr txBox="1"/>
          <p:nvPr/>
        </p:nvSpPr>
        <p:spPr>
          <a:xfrm>
            <a:off x="302382" y="2325696"/>
            <a:ext cx="152440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Class Selector</a:t>
            </a:r>
          </a:p>
        </p:txBody>
      </p:sp>
      <p:sp>
        <p:nvSpPr>
          <p:cNvPr id="313" name="ID Selector"/>
          <p:cNvSpPr txBox="1"/>
          <p:nvPr/>
        </p:nvSpPr>
        <p:spPr>
          <a:xfrm>
            <a:off x="315082" y="3821430"/>
            <a:ext cx="1218901" cy="35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ID Selector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SS Selec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CSS Selectors</a:t>
            </a:r>
          </a:p>
        </p:txBody>
      </p:sp>
      <p:sp>
        <p:nvSpPr>
          <p:cNvPr id="316" name="p {…"/>
          <p:cNvSpPr txBox="1"/>
          <p:nvPr/>
        </p:nvSpPr>
        <p:spPr>
          <a:xfrm>
            <a:off x="638269" y="1046480"/>
            <a:ext cx="2480393" cy="2326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/>
            </a:pPr>
            <a:r>
              <a:rPr dirty="0"/>
              <a:t>p {</a:t>
            </a:r>
          </a:p>
          <a:p>
            <a:pPr>
              <a:defRPr sz="1400"/>
            </a:pPr>
            <a:r>
              <a:rPr dirty="0"/>
              <a:t>    background-color: blue;</a:t>
            </a:r>
          </a:p>
          <a:p>
            <a:pPr>
              <a:defRPr sz="1400"/>
            </a:pPr>
            <a:r>
              <a:rPr dirty="0"/>
              <a:t>}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.classItem {</a:t>
            </a:r>
          </a:p>
          <a:p>
            <a:pPr>
              <a:defRPr sz="1400"/>
            </a:pPr>
            <a:r>
              <a:rPr dirty="0"/>
              <a:t>    background-color: orange;</a:t>
            </a:r>
          </a:p>
          <a:p>
            <a:pPr>
              <a:defRPr sz="1400"/>
            </a:pPr>
            <a:r>
              <a:rPr dirty="0"/>
              <a:t>}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#idItem {</a:t>
            </a:r>
          </a:p>
          <a:p>
            <a:pPr>
              <a:defRPr sz="1400"/>
            </a:pPr>
            <a:r>
              <a:rPr dirty="0"/>
              <a:t>    background-color: green;</a:t>
            </a:r>
          </a:p>
          <a:p>
            <a:pPr>
              <a:defRPr sz="1400"/>
            </a:pPr>
            <a:r>
              <a:rPr dirty="0"/>
              <a:t>}</a:t>
            </a:r>
          </a:p>
        </p:txBody>
      </p:sp>
      <p:sp>
        <p:nvSpPr>
          <p:cNvPr id="317" name="&lt;p&gt;…"/>
          <p:cNvSpPr txBox="1"/>
          <p:nvPr/>
        </p:nvSpPr>
        <p:spPr>
          <a:xfrm>
            <a:off x="4405617" y="932180"/>
            <a:ext cx="4488953" cy="275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    &lt;p&gt;</a:t>
            </a:r>
          </a:p>
          <a:p>
            <a:r>
              <a:rPr dirty="0"/>
              <a:t>        A paragraph with a blue background.</a:t>
            </a:r>
          </a:p>
          <a:p>
            <a:r>
              <a:rPr dirty="0"/>
              <a:t>    &lt;/p&gt;</a:t>
            </a:r>
          </a:p>
          <a:p>
            <a:r>
              <a:rPr dirty="0"/>
              <a:t>    &lt;div class=“classItem"&gt;</a:t>
            </a:r>
          </a:p>
          <a:p>
            <a:r>
              <a:rPr dirty="0"/>
              <a:t>        A div with an orange background.</a:t>
            </a:r>
          </a:p>
          <a:p>
            <a:r>
              <a:rPr dirty="0"/>
              <a:t>    &lt;/div&gt;</a:t>
            </a:r>
          </a:p>
          <a:p>
            <a:r>
              <a:rPr dirty="0"/>
              <a:t>    &lt;div id=“idItem"&gt;</a:t>
            </a:r>
          </a:p>
          <a:p>
            <a:r>
              <a:rPr dirty="0"/>
              <a:t>        A div with a green background.</a:t>
            </a:r>
          </a:p>
          <a:p>
            <a:r>
              <a:rPr dirty="0"/>
              <a:t>    &lt;/div&gt;</a:t>
            </a:r>
          </a:p>
        </p:txBody>
      </p:sp>
      <p:sp>
        <p:nvSpPr>
          <p:cNvPr id="318" name="+"/>
          <p:cNvSpPr txBox="1"/>
          <p:nvPr/>
        </p:nvSpPr>
        <p:spPr>
          <a:xfrm>
            <a:off x="3604382" y="1732279"/>
            <a:ext cx="583666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200"/>
            </a:lvl1pPr>
          </a:lstStyle>
          <a:p>
            <a:r>
              <a:t>+</a:t>
            </a:r>
          </a:p>
        </p:txBody>
      </p:sp>
      <p:pic>
        <p:nvPicPr>
          <p:cNvPr id="319" name="cssSelector.png" descr="cssSelecto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464" y="3948308"/>
            <a:ext cx="7315201" cy="198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Shape 62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INSTRUCTOR DEMO</a:t>
            </a:r>
          </a:p>
        </p:txBody>
      </p:sp>
      <p:sp>
        <p:nvSpPr>
          <p:cNvPr id="624" name="Shape 624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(quickexample_internalcss.html | 2-BasicCSS) </a:t>
            </a:r>
          </a:p>
        </p:txBody>
      </p:sp>
    </p:spTree>
    <p:extLst>
      <p:ext uri="{BB962C8B-B14F-4D97-AF65-F5344CB8AC3E}">
        <p14:creationId xmlns:p14="http://schemas.microsoft.com/office/powerpoint/2010/main" val="167689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Activity with a </a:t>
            </a:r>
            <a:r>
              <a:rPr dirty="0" smtClean="0"/>
              <a:t>Video </a:t>
            </a:r>
            <a:r>
              <a:rPr dirty="0"/>
              <a:t>Walkthrough</a:t>
            </a:r>
            <a:r>
              <a:rPr dirty="0" smtClean="0"/>
              <a:t>!!</a:t>
            </a:r>
            <a:r>
              <a:rPr lang="en-US" dirty="0" smtClean="0"/>
              <a:t>!</a:t>
            </a:r>
            <a:endParaRPr dirty="0"/>
          </a:p>
        </p:txBody>
      </p:sp>
      <p:pic>
        <p:nvPicPr>
          <p:cNvPr id="635" name="image30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2546" y="2462180"/>
            <a:ext cx="5374178" cy="3103836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Shape 636"/>
          <p:cNvSpPr/>
          <p:nvPr/>
        </p:nvSpPr>
        <p:spPr>
          <a:xfrm>
            <a:off x="457200" y="5638799"/>
            <a:ext cx="8229600" cy="617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"/>
              </a:defRPr>
            </a:lvl1pPr>
          </a:lstStyle>
          <a:p>
            <a:r>
              <a:rPr dirty="0">
                <a:hlinkClick r:id="rId3"/>
              </a:rPr>
              <a:t>https://www.youtube.com/watch?v=kMBinXTCrXI&amp;list=PLgJ8UgkiorCnMLsUevoQRxH8t9bt7ne14&amp;index=2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798" y="801232"/>
            <a:ext cx="8506693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b="1" dirty="0" smtClean="0"/>
              <a:t>Activity in your </a:t>
            </a:r>
            <a:r>
              <a:rPr lang="en-US" b="1" dirty="0" err="1" smtClean="0"/>
              <a:t>GitLab</a:t>
            </a:r>
            <a:r>
              <a:rPr lang="en-US" b="1" dirty="0" smtClean="0"/>
              <a:t> Folder.  You can try this yourself at home and/or follow along with this great YouTube video!</a:t>
            </a:r>
            <a:endParaRPr lang="en-US" b="1" dirty="0">
              <a:hlinkClick r:id="rId4"/>
            </a:endParaRPr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://upenn.bootcampcontent.com/upenn-bootcamp/UPENN201804FSF4-Class-Repository-FSF/tree/master/01-html-git-css/02-Day/Activities/HTML_CSS_Layout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540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Lingering Questions</a:t>
            </a:r>
          </a:p>
        </p:txBody>
      </p:sp>
      <p:sp>
        <p:nvSpPr>
          <p:cNvPr id="322" name="Title 1"/>
          <p:cNvSpPr txBox="1"/>
          <p:nvPr/>
        </p:nvSpPr>
        <p:spPr>
          <a:xfrm>
            <a:off x="1438275" y="2819400"/>
            <a:ext cx="6457951" cy="1098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55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Questions so far?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Relative File Paths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Relative File Paths</a:t>
            </a:r>
          </a:p>
        </p:txBody>
      </p:sp>
      <p:pic>
        <p:nvPicPr>
          <p:cNvPr id="32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0" y="838200"/>
            <a:ext cx="9128760" cy="4483595"/>
          </a:xfrm>
          <a:prstGeom prst="rect">
            <a:avLst/>
          </a:prstGeom>
          <a:ln w="12700">
            <a:miter lim="400000"/>
          </a:ln>
        </p:spPr>
      </p:pic>
      <p:sp>
        <p:nvSpPr>
          <p:cNvPr id="328" name="Content Placeholder 2"/>
          <p:cNvSpPr txBox="1"/>
          <p:nvPr/>
        </p:nvSpPr>
        <p:spPr>
          <a:xfrm>
            <a:off x="457200" y="5522538"/>
            <a:ext cx="8153400" cy="725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Relative file paths </a:t>
            </a:r>
            <a:r>
              <a:rPr b="0"/>
              <a:t>connect us with other files in our working directory. In this case, style.css is in the same folder as our html document.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Homework Assignment</a:t>
            </a:r>
          </a:p>
        </p:txBody>
      </p:sp>
      <p:sp>
        <p:nvSpPr>
          <p:cNvPr id="256" name="Shape 70"/>
          <p:cNvSpPr txBox="1"/>
          <p:nvPr/>
        </p:nvSpPr>
        <p:spPr>
          <a:xfrm>
            <a:off x="304799" y="762000"/>
            <a:ext cx="8740776" cy="3057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Also, at this point everyone should have access to the class repository in GitHub</a:t>
            </a:r>
            <a:r>
              <a:rPr dirty="0" smtClean="0"/>
              <a:t>.</a:t>
            </a:r>
            <a:r>
              <a:rPr dirty="0"/>
              <a:t/>
            </a:r>
            <a:br>
              <a:rPr dirty="0"/>
            </a:br>
            <a:r>
              <a:rPr lang="en-US" dirty="0">
                <a:hlinkClick r:id="rId2"/>
              </a:rPr>
              <a:t> https://</a:t>
            </a:r>
            <a:r>
              <a:rPr lang="en-US" dirty="0" smtClean="0">
                <a:hlinkClick r:id="rId2"/>
              </a:rPr>
              <a:t>upenn.bootcampcontent.com/upenn-bootcamp/UPENN201804FSF4-Class-Repository-FSF/tree/master/01-html-git-css/Homework/Instructions</a:t>
            </a:r>
            <a:endParaRPr lang="en-US" dirty="0" smtClean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Homework Assignment #1 is </a:t>
            </a:r>
            <a:r>
              <a:rPr b="0" dirty="0"/>
              <a:t>Due: </a:t>
            </a:r>
            <a:endParaRPr sz="2400" dirty="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</a:t>
            </a:r>
            <a:r>
              <a:rPr lang="en-US" dirty="0"/>
              <a:t>Saturday, May 12th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54871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Quick Demo</a:t>
            </a:r>
          </a:p>
        </p:txBody>
      </p:sp>
      <p:sp>
        <p:nvSpPr>
          <p:cNvPr id="338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(RelativePaths_DEMO | 1-RelativePaths)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Absolutely No Absolute Paths</a:t>
            </a:r>
          </a:p>
        </p:txBody>
      </p:sp>
      <p:pic>
        <p:nvPicPr>
          <p:cNvPr id="331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930" y="1447800"/>
            <a:ext cx="9123745" cy="1048707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Content Placeholder 2"/>
          <p:cNvSpPr txBox="1"/>
          <p:nvPr/>
        </p:nvSpPr>
        <p:spPr>
          <a:xfrm>
            <a:off x="29900" y="2805111"/>
            <a:ext cx="4748516" cy="3367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685800">
              <a:spcBef>
                <a:spcPts val="4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ALWAYS USE RELATIVE FILE PATHS. 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If you deploy your sites without them, </a:t>
            </a:r>
            <a:r>
              <a:rPr b="1"/>
              <a:t>all of your links will fail</a:t>
            </a:r>
            <a:r>
              <a:t>.</a:t>
            </a:r>
            <a:endParaRPr sz="240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700">
                <a:latin typeface="Arial"/>
                <a:ea typeface="Arial"/>
                <a:cs typeface="Arial"/>
                <a:sym typeface="Arial"/>
              </a:defRPr>
            </a:pPr>
            <a:r>
              <a:t>The same will happen if you move your project from one folder to another. </a:t>
            </a: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Remember, there is no such thing as a “C:” drive on the internet. </a:t>
            </a:r>
          </a:p>
        </p:txBody>
      </p:sp>
      <p:pic>
        <p:nvPicPr>
          <p:cNvPr id="33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0814" y="2667000"/>
            <a:ext cx="3945456" cy="3393091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Content Placeholder 2"/>
          <p:cNvSpPr txBox="1"/>
          <p:nvPr/>
        </p:nvSpPr>
        <p:spPr>
          <a:xfrm>
            <a:off x="29900" y="816767"/>
            <a:ext cx="4748516" cy="631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685800">
              <a:lnSpc>
                <a:spcPct val="90000"/>
              </a:lnSpc>
              <a:spcBef>
                <a:spcPts val="800"/>
              </a:spcBef>
              <a:defRPr sz="37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VERY </a:t>
            </a:r>
            <a:r>
              <a:rPr u="sng"/>
              <a:t>VERY</a:t>
            </a:r>
            <a:r>
              <a:t> BAD</a:t>
            </a:r>
          </a:p>
        </p:txBody>
      </p:sp>
      <p:sp>
        <p:nvSpPr>
          <p:cNvPr id="335" name="Straight Arrow Connector 10"/>
          <p:cNvSpPr/>
          <p:nvPr/>
        </p:nvSpPr>
        <p:spPr>
          <a:xfrm>
            <a:off x="3962399" y="1132283"/>
            <a:ext cx="1600201" cy="620318"/>
          </a:xfrm>
          <a:prstGeom prst="line">
            <a:avLst/>
          </a:prstGeom>
          <a:ln w="73025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41" name="TextBox 3"/>
          <p:cNvSpPr txBox="1"/>
          <p:nvPr/>
        </p:nvSpPr>
        <p:spPr>
          <a:xfrm>
            <a:off x="304800" y="914399"/>
            <a:ext cx="8686800" cy="3637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1. Unzip the folder sent to you via Slack.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2. Edit the HTML files in all of the “RelativePaths” folders. You need to write relative paths that link the HTML documents with CSS stylesheets.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Tip: Check out the “RelativePaths_WorkingExample” folder. </a:t>
            </a:r>
          </a:p>
        </p:txBody>
      </p:sp>
      <p:sp>
        <p:nvSpPr>
          <p:cNvPr id="342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343" name="TextBox 5"/>
          <p:cNvSpPr txBox="1"/>
          <p:nvPr/>
        </p:nvSpPr>
        <p:spPr>
          <a:xfrm>
            <a:off x="2971800" y="124824"/>
            <a:ext cx="601980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1-RelativePaths</a:t>
            </a:r>
            <a:r>
              <a:t>|  Suggested Time: </a:t>
            </a:r>
            <a:r>
              <a:rPr b="0"/>
              <a:t>10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itle 1"/>
          <p:cNvSpPr txBox="1">
            <a:spLocks noGrp="1"/>
          </p:cNvSpPr>
          <p:nvPr>
            <p:ph type="title"/>
          </p:nvPr>
        </p:nvSpPr>
        <p:spPr>
          <a:xfrm>
            <a:off x="457200" y="2993070"/>
            <a:ext cx="8229600" cy="871860"/>
          </a:xfrm>
          <a:prstGeom prst="rect">
            <a:avLst/>
          </a:prstGeom>
        </p:spPr>
        <p:txBody>
          <a:bodyPr/>
          <a:lstStyle/>
          <a:p>
            <a:r>
              <a:t>Box Model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Boxes Upon Boxes</a:t>
            </a:r>
          </a:p>
        </p:txBody>
      </p:sp>
      <p:pic>
        <p:nvPicPr>
          <p:cNvPr id="350" name="Content Placeholder 2" descr="Content Placeholder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" y="762000"/>
            <a:ext cx="7000179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Rectangle 6"/>
          <p:cNvSpPr txBox="1"/>
          <p:nvPr/>
        </p:nvSpPr>
        <p:spPr>
          <a:xfrm>
            <a:off x="76200" y="4648200"/>
            <a:ext cx="9067800" cy="1543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In CSS, every element rests within a series of boxes. </a:t>
            </a:r>
          </a:p>
          <a:p>
            <a:pPr algn="ctr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Each box has customizable space properties: </a:t>
            </a:r>
          </a:p>
          <a:p>
            <a:pPr algn="ctr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margin, border, and padding.</a:t>
            </a:r>
          </a:p>
          <a:p>
            <a:pPr algn="ctr"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ctr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Typical spacing value: 20px 10px 10px 20px (top, right, bottom, left)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4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pic>
        <p:nvPicPr>
          <p:cNvPr id="355" name="Content Placeholder 2" descr="Content Placeholder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98" y="990600"/>
            <a:ext cx="8229601" cy="4266637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TextBox 6"/>
          <p:cNvSpPr txBox="1"/>
          <p:nvPr/>
        </p:nvSpPr>
        <p:spPr>
          <a:xfrm>
            <a:off x="3657600" y="124824"/>
            <a:ext cx="533400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Suggested Time: </a:t>
            </a:r>
            <a:r>
              <a:rPr b="0"/>
              <a:t>10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Rectangle 2"/>
          <p:cNvSpPr/>
          <p:nvPr/>
        </p:nvSpPr>
        <p:spPr>
          <a:xfrm>
            <a:off x="-1" y="685800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9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360" name="Rectangle 6"/>
          <p:cNvSpPr txBox="1"/>
          <p:nvPr/>
        </p:nvSpPr>
        <p:spPr>
          <a:xfrm>
            <a:off x="76200" y="5170637"/>
            <a:ext cx="9067800" cy="95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Answer</a:t>
            </a:r>
          </a:p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Width: </a:t>
            </a:r>
            <a:r>
              <a:rPr b="0" dirty="0"/>
              <a:t>474 px (no margin), 554 px (with margin)</a:t>
            </a:r>
          </a:p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Height: </a:t>
            </a:r>
            <a:r>
              <a:rPr b="0" dirty="0"/>
              <a:t>539 px (no margin), 569 px (with margin)</a:t>
            </a:r>
          </a:p>
        </p:txBody>
      </p:sp>
      <p:pic>
        <p:nvPicPr>
          <p:cNvPr id="361" name="Content Placeholder 2" descr="Content Placeholder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98" y="990600"/>
            <a:ext cx="8229601" cy="42666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Rectangle 2"/>
          <p:cNvSpPr/>
          <p:nvPr/>
        </p:nvSpPr>
        <p:spPr>
          <a:xfrm>
            <a:off x="-1" y="679938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64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pic>
        <p:nvPicPr>
          <p:cNvPr id="36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rcRect l="5469" t="6301" r="4291" b="2470"/>
          <a:stretch>
            <a:fillRect/>
          </a:stretch>
        </p:blipFill>
        <p:spPr>
          <a:xfrm>
            <a:off x="1828800" y="787983"/>
            <a:ext cx="5562601" cy="4382655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Rectangle 7"/>
          <p:cNvSpPr txBox="1"/>
          <p:nvPr/>
        </p:nvSpPr>
        <p:spPr>
          <a:xfrm>
            <a:off x="76200" y="5170637"/>
            <a:ext cx="9067800" cy="95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Answer</a:t>
            </a:r>
          </a:p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Width: </a:t>
            </a:r>
            <a:r>
              <a:rPr b="0"/>
              <a:t>474 px (no margin), 554 px (with margin)</a:t>
            </a:r>
          </a:p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Height: </a:t>
            </a:r>
            <a:r>
              <a:rPr b="0"/>
              <a:t>539 px (no margin), 569 px (with margin)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We Be Floatin’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Take a Facebook Break…</a:t>
            </a:r>
          </a:p>
        </p:txBody>
      </p:sp>
      <p:sp>
        <p:nvSpPr>
          <p:cNvPr id="371" name="Shape 70"/>
          <p:cNvSpPr txBox="1"/>
          <p:nvPr/>
        </p:nvSpPr>
        <p:spPr>
          <a:xfrm>
            <a:off x="-5871" y="783752"/>
            <a:ext cx="9149872" cy="7049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 defTabSz="685800">
              <a:spcBef>
                <a:spcPts val="600"/>
              </a:spcBef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r>
              <a:t>Warning!</a:t>
            </a:r>
            <a:endParaRPr sz="2400"/>
          </a:p>
          <a:p>
            <a:pPr algn="ctr" defTabSz="685800">
              <a:spcBef>
                <a:spcPts val="500"/>
              </a:spcBef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These next topics are fairly “tricky”… </a:t>
            </a:r>
            <a:r>
              <a:rPr b="1"/>
              <a:t>but VERY IMPORTANT.</a:t>
            </a:r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500"/>
              </a:spcBef>
              <a:defRPr sz="1400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algn="ctr" defTabSz="6858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Time to channel that inner genius.</a:t>
            </a:r>
            <a:r>
              <a:rPr b="1"/>
              <a:t> </a:t>
            </a:r>
            <a:endParaRPr sz="2400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algn="ctr" defTabSz="685800">
              <a:spcBef>
                <a:spcPts val="5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37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1600" y="2057400"/>
            <a:ext cx="6430027" cy="3352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Homework Assignment</a:t>
            </a:r>
          </a:p>
        </p:txBody>
      </p:sp>
      <p:sp>
        <p:nvSpPr>
          <p:cNvPr id="259" name="Shape 70"/>
          <p:cNvSpPr txBox="1"/>
          <p:nvPr/>
        </p:nvSpPr>
        <p:spPr>
          <a:xfrm>
            <a:off x="304799" y="761998"/>
            <a:ext cx="8740776" cy="5434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Really, work hard on this assignment! </a:t>
            </a:r>
            <a:r>
              <a:rPr b="0" dirty="0"/>
              <a:t>This assignment introduces you to fundamental concepts that we’ll be building the entire course-long.</a:t>
            </a: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Review In Class Material, </a:t>
            </a:r>
            <a:r>
              <a:rPr i="1" dirty="0"/>
              <a:t>especially</a:t>
            </a:r>
            <a:r>
              <a:rPr dirty="0"/>
              <a:t> Exercises</a:t>
            </a:r>
            <a:r>
              <a:rPr dirty="0" smtClean="0"/>
              <a:t>:</a:t>
            </a:r>
            <a:endParaRPr lang="en-US" dirty="0" smtClean="0"/>
          </a:p>
          <a:p>
            <a:pPr defTabSz="685800">
              <a:spcBef>
                <a:spcPts val="500"/>
              </a:spcBef>
              <a:buSzPct val="100000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upenn.bootcampcontent.com/upenn-bootcamp/UPENN201804FSF4-Class-Repository-FSF/tree/master/01-html-git-css</a:t>
            </a: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lang="en-US" dirty="0" smtClean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 smtClean="0"/>
              <a:t>Work </a:t>
            </a:r>
            <a:r>
              <a:rPr dirty="0"/>
              <a:t>with your peers! </a:t>
            </a:r>
            <a:r>
              <a:rPr b="0" dirty="0"/>
              <a:t>It’s much better than screaming at your computer alone.</a:t>
            </a: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Ask Questions on Slack! </a:t>
            </a:r>
            <a:r>
              <a:rPr b="0" dirty="0"/>
              <a:t>Your peers, TAs, and Instructors are all here to help when they can.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Concept of “Flow”</a:t>
            </a:r>
          </a:p>
        </p:txBody>
      </p:sp>
      <p:pic>
        <p:nvPicPr>
          <p:cNvPr id="37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" y="726345"/>
            <a:ext cx="7386508" cy="3693256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Shape 70"/>
          <p:cNvSpPr txBox="1"/>
          <p:nvPr/>
        </p:nvSpPr>
        <p:spPr>
          <a:xfrm>
            <a:off x="304799" y="4419600"/>
            <a:ext cx="8610601" cy="1964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By default, every HTML element displayed in the browser is governed by a concept called </a:t>
            </a:r>
            <a:r>
              <a:rPr b="1"/>
              <a:t>flow.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This means that HTML elements force their adjacent elements to </a:t>
            </a:r>
            <a:r>
              <a:rPr b="1"/>
              <a:t>flow around</a:t>
            </a:r>
            <a:r>
              <a:t> </a:t>
            </a:r>
            <a:r>
              <a:rPr b="1"/>
              <a:t>them</a:t>
            </a:r>
            <a: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Flow Analogy to MS Word</a:t>
            </a:r>
          </a:p>
        </p:txBody>
      </p:sp>
      <p:sp>
        <p:nvSpPr>
          <p:cNvPr id="379" name="Shape 70"/>
          <p:cNvSpPr txBox="1"/>
          <p:nvPr/>
        </p:nvSpPr>
        <p:spPr>
          <a:xfrm>
            <a:off x="5715000" y="1118620"/>
            <a:ext cx="3200400" cy="3946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This concept of “flow” is very similar to the </a:t>
            </a:r>
            <a:r>
              <a:rPr b="1"/>
              <a:t>wrap-text options </a:t>
            </a:r>
            <a:r>
              <a:t>you may be familiar with in Microsoft Word. 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Just as in MS Word, you can have images in-line with text, on-top of text, etc.</a:t>
            </a:r>
          </a:p>
        </p:txBody>
      </p:sp>
      <p:pic>
        <p:nvPicPr>
          <p:cNvPr id="3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1475" y="1118619"/>
            <a:ext cx="5124450" cy="4638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Block Elements </a:t>
            </a:r>
          </a:p>
        </p:txBody>
      </p:sp>
      <p:sp>
        <p:nvSpPr>
          <p:cNvPr id="383" name="Shape 70"/>
          <p:cNvSpPr txBox="1"/>
          <p:nvPr/>
        </p:nvSpPr>
        <p:spPr>
          <a:xfrm>
            <a:off x="304799" y="4419600"/>
            <a:ext cx="8610601" cy="1769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By default, web clients render many HTML elements as </a:t>
            </a:r>
            <a:r>
              <a:rPr b="1"/>
              <a:t>block elements. </a:t>
            </a:r>
            <a:r>
              <a:t>Paragraphs, headers, divs and more receive this treatment.</a:t>
            </a:r>
            <a:endParaRPr b="1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 block element will take up an entire line of space—unless you intervene with CSS properties.</a:t>
            </a:r>
          </a:p>
        </p:txBody>
      </p:sp>
      <p:pic>
        <p:nvPicPr>
          <p:cNvPr id="38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r="48628"/>
          <a:stretch>
            <a:fillRect/>
          </a:stretch>
        </p:blipFill>
        <p:spPr>
          <a:xfrm>
            <a:off x="304800" y="703120"/>
            <a:ext cx="3810000" cy="3756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 4"/>
          <p:cNvSpPr txBox="1"/>
          <p:nvPr/>
        </p:nvSpPr>
        <p:spPr>
          <a:xfrm>
            <a:off x="304800" y="98052"/>
            <a:ext cx="69342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Block Elements vs. Inline Elements </a:t>
            </a:r>
          </a:p>
        </p:txBody>
      </p:sp>
      <p:sp>
        <p:nvSpPr>
          <p:cNvPr id="387" name="Shape 70"/>
          <p:cNvSpPr txBox="1"/>
          <p:nvPr/>
        </p:nvSpPr>
        <p:spPr>
          <a:xfrm>
            <a:off x="304799" y="4419600"/>
            <a:ext cx="8610601" cy="163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Now contrast the block elements with </a:t>
            </a:r>
            <a:r>
              <a:rPr b="1"/>
              <a:t>inline elements</a:t>
            </a:r>
            <a:r>
              <a:t>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By using </a:t>
            </a:r>
            <a:r>
              <a:rPr b="1"/>
              <a:t>float CSS </a:t>
            </a:r>
            <a:r>
              <a:t>properties, we can command our website to display multiple HTML elements adjacently. </a:t>
            </a:r>
          </a:p>
        </p:txBody>
      </p:sp>
      <p:pic>
        <p:nvPicPr>
          <p:cNvPr id="38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74" y="703120"/>
            <a:ext cx="7416420" cy="3756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Rectangle 10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Floating</a:t>
            </a:r>
          </a:p>
        </p:txBody>
      </p:sp>
      <p:sp>
        <p:nvSpPr>
          <p:cNvPr id="391" name="Shape 70"/>
          <p:cNvSpPr txBox="1"/>
          <p:nvPr/>
        </p:nvSpPr>
        <p:spPr>
          <a:xfrm>
            <a:off x="304799" y="4711856"/>
            <a:ext cx="8610601" cy="163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To transform these block elements into inline elements, we use a CSS property called </a:t>
            </a:r>
            <a:r>
              <a:rPr b="1"/>
              <a:t>float. 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Floats are </a:t>
            </a:r>
            <a:r>
              <a:rPr b="1" u="sng"/>
              <a:t>necessary</a:t>
            </a:r>
            <a:r>
              <a:t> for building web layouts.</a:t>
            </a:r>
          </a:p>
        </p:txBody>
      </p:sp>
      <p:pic>
        <p:nvPicPr>
          <p:cNvPr id="39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15921" r="19179"/>
          <a:stretch>
            <a:fillRect/>
          </a:stretch>
        </p:blipFill>
        <p:spPr>
          <a:xfrm>
            <a:off x="-1" y="747991"/>
            <a:ext cx="5715001" cy="3900209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Picture 13" descr="Picture 13"/>
          <p:cNvPicPr>
            <a:picLocks noChangeAspect="1"/>
          </p:cNvPicPr>
          <p:nvPr/>
        </p:nvPicPr>
        <p:blipFill>
          <a:blip r:embed="rId3">
            <a:extLst/>
          </a:blip>
          <a:srcRect b="70232"/>
          <a:stretch>
            <a:fillRect/>
          </a:stretch>
        </p:blipFill>
        <p:spPr>
          <a:xfrm>
            <a:off x="5867400" y="1239085"/>
            <a:ext cx="2896043" cy="6699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Picture 1" descr="Pictur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67400" y="1905000"/>
            <a:ext cx="2896043" cy="2240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Clearing the Float</a:t>
            </a:r>
          </a:p>
        </p:txBody>
      </p:sp>
      <p:pic>
        <p:nvPicPr>
          <p:cNvPr id="39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990600"/>
            <a:ext cx="8660619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Shape 70"/>
          <p:cNvSpPr txBox="1"/>
          <p:nvPr/>
        </p:nvSpPr>
        <p:spPr>
          <a:xfrm>
            <a:off x="304799" y="4711856"/>
            <a:ext cx="8610601" cy="123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Floats often get in the way of our layouts</a:t>
            </a:r>
            <a:r>
              <a:rPr b="0"/>
              <a:t>. 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Sometimes we don’t want to give each element the “inline” treatment.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Rectangle 6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Clearfix Hack</a:t>
            </a:r>
          </a:p>
        </p:txBody>
      </p:sp>
      <p:sp>
        <p:nvSpPr>
          <p:cNvPr id="401" name="Shape 70"/>
          <p:cNvSpPr txBox="1"/>
          <p:nvPr/>
        </p:nvSpPr>
        <p:spPr>
          <a:xfrm>
            <a:off x="304799" y="5094928"/>
            <a:ext cx="8610601" cy="83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Sometimes when elements don’t match up in size, we get situations like the above… </a:t>
            </a:r>
          </a:p>
        </p:txBody>
      </p:sp>
      <p:pic>
        <p:nvPicPr>
          <p:cNvPr id="402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413" y="732749"/>
            <a:ext cx="8450610" cy="4144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 6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Clearfix Hack</a:t>
            </a:r>
          </a:p>
        </p:txBody>
      </p:sp>
      <p:sp>
        <p:nvSpPr>
          <p:cNvPr id="405" name="Shape 70"/>
          <p:cNvSpPr txBox="1"/>
          <p:nvPr/>
        </p:nvSpPr>
        <p:spPr>
          <a:xfrm>
            <a:off x="420310" y="4824607"/>
            <a:ext cx="8190290" cy="503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can get around this by using “the clearfix hack.” </a:t>
            </a:r>
          </a:p>
        </p:txBody>
      </p:sp>
      <p:pic>
        <p:nvPicPr>
          <p:cNvPr id="40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802223"/>
            <a:ext cx="8374137" cy="40440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Rectangle 6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Clearfix Hack</a:t>
            </a:r>
          </a:p>
        </p:txBody>
      </p:sp>
      <p:sp>
        <p:nvSpPr>
          <p:cNvPr id="409" name="Shape 70"/>
          <p:cNvSpPr txBox="1"/>
          <p:nvPr/>
        </p:nvSpPr>
        <p:spPr>
          <a:xfrm>
            <a:off x="152398" y="3733800"/>
            <a:ext cx="8610601" cy="1883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::after </a:t>
            </a:r>
            <a:r>
              <a:rPr b="0"/>
              <a:t>is what we call a pseudo-element. We use it to style specific parts of an element.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This will add an HTML element, hidden from view, after the content of the </a:t>
            </a:r>
            <a:r>
              <a:rPr b="1"/>
              <a:t>“.clearfix”</a:t>
            </a:r>
            <a:r>
              <a:t> element. This clears the float. </a:t>
            </a:r>
          </a:p>
        </p:txBody>
      </p:sp>
      <p:pic>
        <p:nvPicPr>
          <p:cNvPr id="410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8648" y="953360"/>
            <a:ext cx="3771901" cy="2362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Quick Demo!</a:t>
            </a:r>
          </a:p>
        </p:txBody>
      </p:sp>
      <p:sp>
        <p:nvSpPr>
          <p:cNvPr id="413" name="Straight Connector 10"/>
          <p:cNvSpPr/>
          <p:nvPr/>
        </p:nvSpPr>
        <p:spPr>
          <a:xfrm>
            <a:off x="0" y="653853"/>
            <a:ext cx="9144000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1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838200"/>
            <a:ext cx="5402504" cy="5410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Most Important of All….</a:t>
            </a:r>
          </a:p>
        </p:txBody>
      </p:sp>
      <p:sp>
        <p:nvSpPr>
          <p:cNvPr id="262" name="Shape 70"/>
          <p:cNvSpPr txBox="1"/>
          <p:nvPr/>
        </p:nvSpPr>
        <p:spPr>
          <a:xfrm>
            <a:off x="304799" y="5715000"/>
            <a:ext cx="8740776" cy="50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 defTabSz="685800">
              <a:spcBef>
                <a:spcPts val="500"/>
              </a:spcBef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Just Submit SOMETHING </a:t>
            </a:r>
            <a:r>
              <a:rPr b="0"/>
              <a:t>(even if it seems pretty crummy)!</a:t>
            </a:r>
          </a:p>
        </p:txBody>
      </p:sp>
      <p:pic>
        <p:nvPicPr>
          <p:cNvPr id="26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000" y="914400"/>
            <a:ext cx="6172200" cy="46044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Quick Demo!</a:t>
            </a:r>
          </a:p>
        </p:txBody>
      </p:sp>
      <p:sp>
        <p:nvSpPr>
          <p:cNvPr id="417" name="Straight Connector 10"/>
          <p:cNvSpPr/>
          <p:nvPr/>
        </p:nvSpPr>
        <p:spPr>
          <a:xfrm>
            <a:off x="0" y="653853"/>
            <a:ext cx="9144000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" y="747991"/>
            <a:ext cx="9134475" cy="350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Quick Demo</a:t>
            </a:r>
          </a:p>
        </p:txBody>
      </p:sp>
      <p:sp>
        <p:nvSpPr>
          <p:cNvPr id="421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(2-FloatExamples)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Fantastic Guide on Floats ****</a:t>
            </a:r>
          </a:p>
        </p:txBody>
      </p:sp>
      <p:sp>
        <p:nvSpPr>
          <p:cNvPr id="424" name="Straight Connector 10"/>
          <p:cNvSpPr/>
          <p:nvPr/>
        </p:nvSpPr>
        <p:spPr>
          <a:xfrm>
            <a:off x="0" y="653853"/>
            <a:ext cx="9144000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25" name="Picture 11" descr="Picture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9727" y="835761"/>
            <a:ext cx="5485673" cy="462589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26" name="Shape 70"/>
          <p:cNvSpPr txBox="1"/>
          <p:nvPr/>
        </p:nvSpPr>
        <p:spPr>
          <a:xfrm>
            <a:off x="409303" y="5518075"/>
            <a:ext cx="8610601" cy="834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To all serious front-end developers (this is a </a:t>
            </a:r>
            <a:r>
              <a:rPr u="sng"/>
              <a:t>necessary</a:t>
            </a:r>
            <a:r>
              <a:t> read):</a:t>
            </a:r>
            <a:r>
              <a:rPr sz="2200" b="0"/>
              <a:t> </a:t>
            </a:r>
            <a:br>
              <a:rPr sz="2200" b="0"/>
            </a:br>
            <a:r>
              <a:rPr sz="2200" b="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https://css-tricks.com/all-about-floats/</a:t>
            </a:r>
          </a:p>
        </p:txBody>
      </p:sp>
      <p:pic>
        <p:nvPicPr>
          <p:cNvPr id="427" name="Picture 13" descr="Picture 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4800" y="766498"/>
            <a:ext cx="2867025" cy="7524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30" name="TextBox 3"/>
          <p:cNvSpPr txBox="1"/>
          <p:nvPr/>
        </p:nvSpPr>
        <p:spPr>
          <a:xfrm>
            <a:off x="304800" y="914400"/>
            <a:ext cx="8686800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flex your newfound floating skills by creating a conceptual layout. Eyeball the design to your best ability.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Check your Slack for more instructions.</a:t>
            </a:r>
          </a:p>
        </p:txBody>
      </p:sp>
      <p:sp>
        <p:nvSpPr>
          <p:cNvPr id="431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432" name="TextBox 5"/>
          <p:cNvSpPr txBox="1"/>
          <p:nvPr/>
        </p:nvSpPr>
        <p:spPr>
          <a:xfrm>
            <a:off x="2438400" y="124824"/>
            <a:ext cx="655320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3-FloatLayout-Activity </a:t>
            </a:r>
            <a:r>
              <a:t>|  Suggested Time: </a:t>
            </a:r>
            <a:r>
              <a:rPr b="0"/>
              <a:t>30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35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pic>
        <p:nvPicPr>
          <p:cNvPr id="43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52500"/>
            <a:ext cx="9144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Good work!</a:t>
            </a:r>
          </a:p>
        </p:txBody>
      </p:sp>
      <p:pic>
        <p:nvPicPr>
          <p:cNvPr id="4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90749" y="783752"/>
            <a:ext cx="4762501" cy="4762501"/>
          </a:xfrm>
          <a:prstGeom prst="rect">
            <a:avLst/>
          </a:prstGeom>
          <a:ln w="12700">
            <a:miter lim="400000"/>
          </a:ln>
        </p:spPr>
      </p:pic>
      <p:sp>
        <p:nvSpPr>
          <p:cNvPr id="440" name="Rectangle 4"/>
          <p:cNvSpPr txBox="1"/>
          <p:nvPr/>
        </p:nvSpPr>
        <p:spPr>
          <a:xfrm>
            <a:off x="2286000" y="5807176"/>
            <a:ext cx="457200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Your brain may rest now…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43" name="Rectangle 5"/>
          <p:cNvSpPr txBox="1"/>
          <p:nvPr/>
        </p:nvSpPr>
        <p:spPr>
          <a:xfrm>
            <a:off x="304800" y="98052"/>
            <a:ext cx="8684274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Video Walkthrough! (Highly, HIGHLY Recommend!!!)</a:t>
            </a:r>
          </a:p>
        </p:txBody>
      </p:sp>
      <p:pic>
        <p:nvPicPr>
          <p:cNvPr id="44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838200"/>
            <a:ext cx="8684274" cy="5025386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Rectangle 4"/>
          <p:cNvSpPr txBox="1"/>
          <p:nvPr/>
        </p:nvSpPr>
        <p:spPr>
          <a:xfrm>
            <a:off x="76200" y="5988403"/>
            <a:ext cx="89128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t>Video Link: </a:t>
            </a:r>
            <a:r>
              <a:rPr b="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https://youtu.be/0lpxKw6E90Y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BREAK!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CSS Positioning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Position: Static (Default)</a:t>
            </a:r>
          </a:p>
        </p:txBody>
      </p:sp>
      <p:pic>
        <p:nvPicPr>
          <p:cNvPr id="45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914400"/>
            <a:ext cx="2286000" cy="5309886"/>
          </a:xfrm>
          <a:prstGeom prst="rect">
            <a:avLst/>
          </a:prstGeom>
          <a:ln w="12700">
            <a:miter lim="400000"/>
          </a:ln>
        </p:spPr>
      </p:pic>
      <p:sp>
        <p:nvSpPr>
          <p:cNvPr id="453" name="TextBox 4"/>
          <p:cNvSpPr txBox="1"/>
          <p:nvPr/>
        </p:nvSpPr>
        <p:spPr>
          <a:xfrm>
            <a:off x="2819400" y="914400"/>
            <a:ext cx="61722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Four boxes placed statically (default)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Warning!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Position: Relative</a:t>
            </a:r>
          </a:p>
        </p:txBody>
      </p:sp>
      <p:sp>
        <p:nvSpPr>
          <p:cNvPr id="456" name="TextBox 3"/>
          <p:cNvSpPr txBox="1"/>
          <p:nvPr/>
        </p:nvSpPr>
        <p:spPr>
          <a:xfrm>
            <a:off x="3200400" y="914400"/>
            <a:ext cx="5791200" cy="1148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Switching the boxes to relative will nudge the boxes in relation to their “original” location.</a:t>
            </a:r>
          </a:p>
        </p:txBody>
      </p:sp>
      <p:pic>
        <p:nvPicPr>
          <p:cNvPr id="45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747990"/>
            <a:ext cx="2783310" cy="565226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8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33800" y="2155294"/>
            <a:ext cx="2773778" cy="4160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Position: Absolute</a:t>
            </a:r>
          </a:p>
        </p:txBody>
      </p:sp>
      <p:sp>
        <p:nvSpPr>
          <p:cNvPr id="461" name="TextBox 4"/>
          <p:cNvSpPr txBox="1"/>
          <p:nvPr/>
        </p:nvSpPr>
        <p:spPr>
          <a:xfrm>
            <a:off x="914400" y="5791200"/>
            <a:ext cx="78486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Positioned relative to nearest positioned ancestor</a:t>
            </a:r>
          </a:p>
        </p:txBody>
      </p:sp>
      <p:pic>
        <p:nvPicPr>
          <p:cNvPr id="462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81800" y="980439"/>
            <a:ext cx="2231148" cy="4462297"/>
          </a:xfrm>
          <a:prstGeom prst="rect">
            <a:avLst/>
          </a:prstGeom>
          <a:ln w="12700">
            <a:miter lim="400000"/>
          </a:ln>
        </p:spPr>
      </p:pic>
      <p:pic>
        <p:nvPicPr>
          <p:cNvPr id="463" name="Picture 11" descr="Picture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4800" y="980438"/>
            <a:ext cx="6139077" cy="446229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TextBox 4"/>
          <p:cNvSpPr txBox="1"/>
          <p:nvPr/>
        </p:nvSpPr>
        <p:spPr>
          <a:xfrm>
            <a:off x="457200" y="5791200"/>
            <a:ext cx="8686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 with exact coordinates to the browser window</a:t>
            </a:r>
          </a:p>
        </p:txBody>
      </p:sp>
      <p:sp>
        <p:nvSpPr>
          <p:cNvPr id="468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Position: Fixed</a:t>
            </a:r>
          </a:p>
        </p:txBody>
      </p:sp>
      <p:pic>
        <p:nvPicPr>
          <p:cNvPr id="46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914400"/>
            <a:ext cx="5724448" cy="4572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70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77001" y="914400"/>
            <a:ext cx="2362201" cy="45858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Layering with Z-Index</a:t>
            </a:r>
          </a:p>
        </p:txBody>
      </p:sp>
      <p:pic>
        <p:nvPicPr>
          <p:cNvPr id="47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4800" y="914400"/>
            <a:ext cx="8268507" cy="4572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TextBox 4"/>
          <p:cNvSpPr txBox="1"/>
          <p:nvPr/>
        </p:nvSpPr>
        <p:spPr>
          <a:xfrm>
            <a:off x="363582" y="5331445"/>
            <a:ext cx="8686801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Z-Index allows you to layer elements on top of each other when they’re positioned.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Rectangle 2"/>
          <p:cNvSpPr txBox="1"/>
          <p:nvPr/>
        </p:nvSpPr>
        <p:spPr>
          <a:xfrm>
            <a:off x="304800" y="98052"/>
            <a:ext cx="69342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Hiding Things </a:t>
            </a:r>
          </a:p>
        </p:txBody>
      </p:sp>
      <p:sp>
        <p:nvSpPr>
          <p:cNvPr id="479" name="Shape 70"/>
          <p:cNvSpPr txBox="1"/>
          <p:nvPr/>
        </p:nvSpPr>
        <p:spPr>
          <a:xfrm>
            <a:off x="304799" y="4419600"/>
            <a:ext cx="8610601" cy="163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“Display: none” allows us to hide elements from view.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This will become useful in later sections, when we’ll be hiding and revealing specific HTML elements of our choice.  </a:t>
            </a:r>
          </a:p>
        </p:txBody>
      </p:sp>
      <p:pic>
        <p:nvPicPr>
          <p:cNvPr id="48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320" y="798418"/>
            <a:ext cx="2164080" cy="3393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Quick Demo</a:t>
            </a:r>
          </a:p>
        </p:txBody>
      </p:sp>
      <p:sp>
        <p:nvSpPr>
          <p:cNvPr id="483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(5-CSS_PositionedLayout)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86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Video Walkthrough!</a:t>
            </a:r>
          </a:p>
        </p:txBody>
      </p:sp>
      <p:sp>
        <p:nvSpPr>
          <p:cNvPr id="487" name="Rectangle 4"/>
          <p:cNvSpPr txBox="1"/>
          <p:nvPr/>
        </p:nvSpPr>
        <p:spPr>
          <a:xfrm>
            <a:off x="76200" y="5988403"/>
            <a:ext cx="89128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t>Video Link: </a:t>
            </a:r>
            <a:r>
              <a:rPr b="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https://youtu.be/sHfJn0jqBro</a:t>
            </a:r>
          </a:p>
        </p:txBody>
      </p:sp>
      <p:pic>
        <p:nvPicPr>
          <p:cNvPr id="488" name="Picture 1" descr="Pictur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7181" y="716623"/>
            <a:ext cx="8429041" cy="50291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Rectangle 2"/>
          <p:cNvSpPr txBox="1"/>
          <p:nvPr/>
        </p:nvSpPr>
        <p:spPr>
          <a:xfrm>
            <a:off x="304800" y="98052"/>
            <a:ext cx="69342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Great Resource</a:t>
            </a:r>
          </a:p>
        </p:txBody>
      </p:sp>
      <p:sp>
        <p:nvSpPr>
          <p:cNvPr id="491" name="Shape 70"/>
          <p:cNvSpPr txBox="1"/>
          <p:nvPr/>
        </p:nvSpPr>
        <p:spPr>
          <a:xfrm>
            <a:off x="409303" y="5348961"/>
            <a:ext cx="8610601" cy="1489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Another great read for front-end developers:</a:t>
            </a:r>
            <a:br/>
            <a:r>
              <a:rPr b="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http://learn.shayhowe.com/html-css/positioning-content/</a:t>
            </a: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b="0" u="sng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2"/>
            </a:endParaRPr>
          </a:p>
        </p:txBody>
      </p:sp>
      <p:pic>
        <p:nvPicPr>
          <p:cNvPr id="492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825" y="820273"/>
            <a:ext cx="8536576" cy="35512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95" name="TextBox 3"/>
          <p:cNvSpPr txBox="1"/>
          <p:nvPr/>
        </p:nvSpPr>
        <p:spPr>
          <a:xfrm>
            <a:off x="304800" y="914400"/>
            <a:ext cx="8686800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flex your newfound positioning skills by creating another conceptual layout. Eyeball the design to your best ability.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Check your Slack for additional instructions.</a:t>
            </a:r>
          </a:p>
        </p:txBody>
      </p:sp>
      <p:sp>
        <p:nvSpPr>
          <p:cNvPr id="496" name="Rectangle 4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497" name="TextBox 5"/>
          <p:cNvSpPr txBox="1"/>
          <p:nvPr/>
        </p:nvSpPr>
        <p:spPr>
          <a:xfrm>
            <a:off x="2286000" y="124824"/>
            <a:ext cx="670560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6-CSS_Positioned_Activity </a:t>
            </a:r>
            <a:r>
              <a:rPr b="1"/>
              <a:t>|  Suggested Time: </a:t>
            </a:r>
            <a:r>
              <a:t>30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00" name="Rectangle 3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pic>
        <p:nvPicPr>
          <p:cNvPr id="50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400" y="747991"/>
            <a:ext cx="6762750" cy="55043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Brace Yourselves</a:t>
            </a:r>
          </a:p>
        </p:txBody>
      </p:sp>
      <p:sp>
        <p:nvSpPr>
          <p:cNvPr id="268" name="Title 1"/>
          <p:cNvSpPr txBox="1"/>
          <p:nvPr/>
        </p:nvSpPr>
        <p:spPr>
          <a:xfrm>
            <a:off x="152400" y="653853"/>
            <a:ext cx="8915400" cy="109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40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Today is going to be a bit tough.</a:t>
            </a:r>
          </a:p>
        </p:txBody>
      </p:sp>
      <p:sp>
        <p:nvSpPr>
          <p:cNvPr id="269" name="Title 1"/>
          <p:cNvSpPr txBox="1"/>
          <p:nvPr/>
        </p:nvSpPr>
        <p:spPr>
          <a:xfrm>
            <a:off x="228600" y="5181600"/>
            <a:ext cx="8915400" cy="1098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lnSpc>
                <a:spcPct val="80000"/>
              </a:lnSpc>
              <a:defRPr sz="3300" b="1" i="1">
                <a:latin typeface="Arial"/>
                <a:ea typeface="Arial"/>
                <a:cs typeface="Arial"/>
                <a:sym typeface="Arial"/>
              </a:defRPr>
            </a:pPr>
            <a:r>
              <a:t>But trust us! </a:t>
            </a:r>
            <a:endParaRPr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lnSpc>
                <a:spcPct val="80000"/>
              </a:lnSpc>
              <a:defRPr sz="3300" i="1">
                <a:latin typeface="Arial"/>
                <a:ea typeface="Arial"/>
                <a:cs typeface="Arial"/>
                <a:sym typeface="Arial"/>
              </a:defRPr>
            </a:pPr>
            <a:r>
              <a:t>It will all look easy a few weeks from now.</a:t>
            </a:r>
          </a:p>
        </p:txBody>
      </p:sp>
      <p:pic>
        <p:nvPicPr>
          <p:cNvPr id="27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2600" y="1707737"/>
            <a:ext cx="5486400" cy="35181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Rectangle 2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04" name="Rectangle 5"/>
          <p:cNvSpPr txBox="1"/>
          <p:nvPr/>
        </p:nvSpPr>
        <p:spPr>
          <a:xfrm>
            <a:off x="304800" y="98052"/>
            <a:ext cx="8684274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Video Walkthrough! </a:t>
            </a:r>
          </a:p>
        </p:txBody>
      </p:sp>
      <p:sp>
        <p:nvSpPr>
          <p:cNvPr id="505" name="Rectangle 4"/>
          <p:cNvSpPr txBox="1"/>
          <p:nvPr/>
        </p:nvSpPr>
        <p:spPr>
          <a:xfrm>
            <a:off x="76200" y="5988403"/>
            <a:ext cx="8912874" cy="503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t>Video Link: </a:t>
            </a:r>
            <a:r>
              <a:rPr b="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+mj-lt"/>
                <a:ea typeface="+mj-ea"/>
                <a:cs typeface="+mj-cs"/>
                <a:sym typeface="Calibri"/>
                <a:hlinkClick r:id="rId2"/>
              </a:rPr>
              <a:t>https://youtu.be/yWXgnQaWSW0</a:t>
            </a:r>
          </a:p>
        </p:txBody>
      </p:sp>
      <p:pic>
        <p:nvPicPr>
          <p:cNvPr id="506" name="Picture 1" descr="Picture 1"/>
          <p:cNvPicPr>
            <a:picLocks noChangeAspect="1"/>
          </p:cNvPicPr>
          <p:nvPr/>
        </p:nvPicPr>
        <p:blipFill>
          <a:blip r:embed="rId3">
            <a:extLst/>
          </a:blip>
          <a:srcRect b="13460"/>
          <a:stretch>
            <a:fillRect/>
          </a:stretch>
        </p:blipFill>
        <p:spPr>
          <a:xfrm>
            <a:off x="734742" y="712806"/>
            <a:ext cx="7799659" cy="514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Advice</a:t>
            </a:r>
          </a:p>
        </p:txBody>
      </p:sp>
      <p:sp>
        <p:nvSpPr>
          <p:cNvPr id="509" name="Title 1"/>
          <p:cNvSpPr txBox="1"/>
          <p:nvPr/>
        </p:nvSpPr>
        <p:spPr>
          <a:xfrm>
            <a:off x="4419600" y="1687297"/>
            <a:ext cx="4648200" cy="3635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685800">
              <a:defRPr sz="2800" b="1" i="1" u="sng">
                <a:latin typeface="Arial"/>
                <a:ea typeface="Arial"/>
                <a:cs typeface="Arial"/>
                <a:sym typeface="Arial"/>
              </a:defRPr>
            </a:pPr>
            <a:r>
              <a:t>Re-do this at home. </a:t>
            </a:r>
            <a:br/>
            <a:r>
              <a:rPr sz="2400" b="0" u="none"/>
              <a:t>We designed this exercise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t>to firm up your HTML/CSS skills.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b="1" i="1" u="sng">
                <a:latin typeface="Arial"/>
                <a:ea typeface="Arial"/>
                <a:cs typeface="Arial"/>
                <a:sym typeface="Arial"/>
              </a:defRPr>
            </a:pPr>
            <a:r>
              <a:t>REMEMBER: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The best way to learn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web development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is to PRACTICE!</a:t>
            </a:r>
          </a:p>
        </p:txBody>
      </p:sp>
      <p:pic>
        <p:nvPicPr>
          <p:cNvPr id="51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600" y="914400"/>
            <a:ext cx="4074934" cy="5181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Chrome Inspector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Chrome Inspector is Your Friend</a:t>
            </a:r>
          </a:p>
        </p:txBody>
      </p:sp>
      <p:pic>
        <p:nvPicPr>
          <p:cNvPr id="51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2" y="797235"/>
            <a:ext cx="9139240" cy="4491038"/>
          </a:xfrm>
          <a:prstGeom prst="rect">
            <a:avLst/>
          </a:prstGeom>
          <a:ln w="12700">
            <a:miter lim="400000"/>
          </a:ln>
        </p:spPr>
      </p:pic>
      <p:sp>
        <p:nvSpPr>
          <p:cNvPr id="516" name="Shape 70"/>
          <p:cNvSpPr txBox="1"/>
          <p:nvPr/>
        </p:nvSpPr>
        <p:spPr>
          <a:xfrm>
            <a:off x="116682" y="5410200"/>
            <a:ext cx="8915401" cy="863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To access chrome inspector, right click on a page. Then hit “Inspect.”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 will allow you to inspect the HTML, CSS and more!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Chrome Inspector is Your Friend</a:t>
            </a:r>
          </a:p>
        </p:txBody>
      </p:sp>
      <p:pic>
        <p:nvPicPr>
          <p:cNvPr id="51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2" y="990600"/>
            <a:ext cx="9139240" cy="38814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20" name="Shape 70"/>
          <p:cNvSpPr txBox="1"/>
          <p:nvPr/>
        </p:nvSpPr>
        <p:spPr>
          <a:xfrm>
            <a:off x="116682" y="5181600"/>
            <a:ext cx="8915401" cy="111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You can even edit the HTML/CSS of a webpage and instantly view your changes in the browser! 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This works on any website, whether yours or not.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Next Class! </a:t>
            </a:r>
          </a:p>
        </p:txBody>
      </p:sp>
      <p:sp>
        <p:nvSpPr>
          <p:cNvPr id="523" name="Title 1"/>
          <p:cNvSpPr txBox="1"/>
          <p:nvPr/>
        </p:nvSpPr>
        <p:spPr>
          <a:xfrm>
            <a:off x="0" y="2057400"/>
            <a:ext cx="9067800" cy="2545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4000" b="1" i="1">
                <a:latin typeface="Arial"/>
                <a:ea typeface="Arial"/>
                <a:cs typeface="Arial"/>
                <a:sym typeface="Arial"/>
              </a:defRPr>
            </a:pPr>
            <a:r>
              <a:t>We’ll be coming back to this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4000" b="1" i="1">
                <a:latin typeface="Arial"/>
                <a:ea typeface="Arial"/>
                <a:cs typeface="Arial"/>
                <a:sym typeface="Arial"/>
              </a:defRPr>
            </a:pPr>
            <a:r>
              <a:t>in our next class.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Recap + Reassurances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-76200"/>
            <a:ext cx="8686800" cy="6949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EXTRA MATERIAL</a:t>
            </a:r>
          </a:p>
        </p:txBody>
      </p:sp>
    </p:spTree>
  </p:cSld>
  <p:clrMapOvr>
    <a:masterClrMapping/>
  </p:clrMapOvr>
  <p:transition spd="slow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Brace Yourselves</a:t>
            </a:r>
          </a:p>
        </p:txBody>
      </p:sp>
      <p:sp>
        <p:nvSpPr>
          <p:cNvPr id="273" name="Title 1"/>
          <p:cNvSpPr txBox="1"/>
          <p:nvPr/>
        </p:nvSpPr>
        <p:spPr>
          <a:xfrm>
            <a:off x="0" y="2057400"/>
            <a:ext cx="9067800" cy="2545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4000" b="1" i="1">
                <a:latin typeface="Arial"/>
                <a:ea typeface="Arial"/>
                <a:cs typeface="Arial"/>
                <a:sym typeface="Arial"/>
              </a:defRPr>
            </a:pPr>
            <a:r>
              <a:t>Don’t expect to understand EVERYTHING at once.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4000" b="1" i="1">
                <a:latin typeface="Arial"/>
                <a:ea typeface="Arial"/>
                <a:cs typeface="Arial"/>
                <a:sym typeface="Arial"/>
              </a:defRPr>
            </a:pP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4000" i="1">
                <a:latin typeface="Arial"/>
                <a:ea typeface="Arial"/>
                <a:cs typeface="Arial"/>
                <a:sym typeface="Arial"/>
              </a:defRPr>
            </a:pPr>
            <a:r>
              <a:t>Today is all about getting immersed.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534" name="Rectangle 4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35" name="TextBox 5"/>
          <p:cNvSpPr txBox="1"/>
          <p:nvPr/>
        </p:nvSpPr>
        <p:spPr>
          <a:xfrm>
            <a:off x="304800" y="914400"/>
            <a:ext cx="8686800" cy="4704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Take a website you commonly visit (Amazon, Google, Huff Po, etc.) and heavily modify it with Google Developer Tools.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You have 15 minutes to test Chrome Inspector. Try modifying: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Content (change words).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Colors.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Spacing.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Any other CSS style rules.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When you’re done, send a screenshot to your class’s Slack.</a:t>
            </a:r>
          </a:p>
        </p:txBody>
      </p:sp>
    </p:spTree>
  </p:cSld>
  <p:clrMapOvr>
    <a:masterClrMapping/>
  </p:clrMapOvr>
  <p:transition spd="slow">
    <p:dissolv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t>CSS Resets</a:t>
            </a:r>
          </a:p>
        </p:txBody>
      </p:sp>
    </p:spTree>
  </p:cSld>
  <p:clrMapOvr>
    <a:masterClrMapping/>
  </p:clrMapOvr>
  <p:transition spd="slow">
    <p:dissolv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Title 1"/>
          <p:cNvSpPr txBox="1">
            <a:spLocks noGrp="1"/>
          </p:cNvSpPr>
          <p:nvPr>
            <p:ph type="title"/>
          </p:nvPr>
        </p:nvSpPr>
        <p:spPr>
          <a:xfrm>
            <a:off x="304800" y="-1"/>
            <a:ext cx="7086600" cy="653856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</a:lstStyle>
          <a:p>
            <a:r>
              <a:t>Loading Multiple CSS Files ***(Very Important!!!)***</a:t>
            </a:r>
          </a:p>
        </p:txBody>
      </p:sp>
      <p:pic>
        <p:nvPicPr>
          <p:cNvPr id="54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1595" y="762000"/>
            <a:ext cx="8545216" cy="3141803"/>
          </a:xfrm>
          <a:prstGeom prst="rect">
            <a:avLst/>
          </a:prstGeom>
          <a:ln w="12700">
            <a:miter lim="400000"/>
          </a:ln>
        </p:spPr>
      </p:pic>
      <p:sp>
        <p:nvSpPr>
          <p:cNvPr id="541" name="Shape 70"/>
          <p:cNvSpPr txBox="1"/>
          <p:nvPr/>
        </p:nvSpPr>
        <p:spPr>
          <a:xfrm>
            <a:off x="321546" y="3977290"/>
            <a:ext cx="8555265" cy="2298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We can link our documents to more than one stylesheet at a time—one of the most powerful features of CSS/HTML.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By tapping into different stylesheets simultaneously, we can create complex layouts with plenty of design rules.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Just remember: the loading </a:t>
            </a:r>
            <a:r>
              <a:rPr b="1" i="1" u="sng"/>
              <a:t>order matters!!!</a:t>
            </a:r>
          </a:p>
        </p:txBody>
      </p:sp>
    </p:spTree>
  </p:cSld>
  <p:clrMapOvr>
    <a:masterClrMapping/>
  </p:clrMapOvr>
  <p:transition spd="slow">
    <p:dissolv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What Browser?</a:t>
            </a:r>
          </a:p>
        </p:txBody>
      </p:sp>
      <p:sp>
        <p:nvSpPr>
          <p:cNvPr id="544" name="Title 1"/>
          <p:cNvSpPr txBox="1"/>
          <p:nvPr/>
        </p:nvSpPr>
        <p:spPr>
          <a:xfrm>
            <a:off x="457200" y="1600200"/>
            <a:ext cx="8229600" cy="350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000" i="1">
                <a:latin typeface="Arial"/>
                <a:ea typeface="Arial"/>
                <a:cs typeface="Arial"/>
                <a:sym typeface="Arial"/>
              </a:defRPr>
            </a:pPr>
            <a:r>
              <a:t>By a show of hands…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4200" b="1" i="1">
                <a:latin typeface="Arial"/>
                <a:ea typeface="Arial"/>
                <a:cs typeface="Arial"/>
                <a:sym typeface="Arial"/>
              </a:defRPr>
            </a:pPr>
            <a:r>
              <a:t>Which browser do you use?</a:t>
            </a:r>
          </a:p>
        </p:txBody>
      </p:sp>
    </p:spTree>
  </p:cSld>
  <p:clrMapOvr>
    <a:masterClrMapping/>
  </p:clrMapOvr>
  <p:transition spd="slow">
    <p:dissolv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itle 1"/>
          <p:cNvSpPr txBox="1">
            <a:spLocks noGrp="1"/>
          </p:cNvSpPr>
          <p:nvPr>
            <p:ph type="title"/>
          </p:nvPr>
        </p:nvSpPr>
        <p:spPr>
          <a:xfrm>
            <a:off x="304800" y="-1"/>
            <a:ext cx="7086600" cy="653856"/>
          </a:xfrm>
          <a:prstGeom prst="rect">
            <a:avLst/>
          </a:prstGeom>
        </p:spPr>
        <p:txBody>
          <a:bodyPr/>
          <a:lstStyle/>
          <a:p>
            <a:r>
              <a:t>Battle of the Browsers</a:t>
            </a:r>
          </a:p>
        </p:txBody>
      </p:sp>
      <p:pic>
        <p:nvPicPr>
          <p:cNvPr id="54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1003206"/>
            <a:ext cx="3810000" cy="5057776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Shape 70"/>
          <p:cNvSpPr txBox="1"/>
          <p:nvPr/>
        </p:nvSpPr>
        <p:spPr>
          <a:xfrm>
            <a:off x="4724400" y="1307707"/>
            <a:ext cx="4321174" cy="3947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Under the hood, web browsers often </a:t>
            </a:r>
            <a:r>
              <a:rPr b="1" u="sng"/>
              <a:t>render webpages differently</a:t>
            </a:r>
            <a:r>
              <a:t> than their competition.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These disparities could mean HTML/CSS displaying differently  in each web client.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Because of these potential divergences, web developers need to make their websites </a:t>
            </a:r>
            <a:r>
              <a:rPr b="1" u="sng"/>
              <a:t>cross-browser compatible</a:t>
            </a:r>
            <a:r>
              <a:t>.</a:t>
            </a:r>
          </a:p>
        </p:txBody>
      </p:sp>
    </p:spTree>
  </p:cSld>
  <p:clrMapOvr>
    <a:masterClrMapping/>
  </p:clrMapOvr>
  <p:transition spd="slow">
    <p:dissolv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Title 1"/>
          <p:cNvSpPr txBox="1">
            <a:spLocks noGrp="1"/>
          </p:cNvSpPr>
          <p:nvPr>
            <p:ph type="title"/>
          </p:nvPr>
        </p:nvSpPr>
        <p:spPr>
          <a:xfrm>
            <a:off x="304800" y="-1"/>
            <a:ext cx="7086600" cy="653856"/>
          </a:xfrm>
          <a:prstGeom prst="rect">
            <a:avLst/>
          </a:prstGeom>
        </p:spPr>
        <p:txBody>
          <a:bodyPr/>
          <a:lstStyle/>
          <a:p>
            <a:r>
              <a:t>Reset.css (or Normalize.css)</a:t>
            </a:r>
          </a:p>
        </p:txBody>
      </p:sp>
      <p:pic>
        <p:nvPicPr>
          <p:cNvPr id="55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0" y="783752"/>
            <a:ext cx="6867525" cy="36731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52" name="Shape 70"/>
          <p:cNvSpPr txBox="1"/>
          <p:nvPr/>
        </p:nvSpPr>
        <p:spPr>
          <a:xfrm>
            <a:off x="152398" y="4586811"/>
            <a:ext cx="8882745" cy="1634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Reset.css will “reset” all browser-specific CSS. This means your site will appear the same in all browsers.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However, you will have to re-style everything yourself.</a:t>
            </a:r>
          </a:p>
        </p:txBody>
      </p:sp>
    </p:spTree>
  </p:cSld>
  <p:clrMapOvr>
    <a:masterClrMapping/>
  </p:clrMapOvr>
  <p:transition spd="slow">
    <p:dissolv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Rectangle 5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Why CSS Resets Matter</a:t>
            </a:r>
          </a:p>
        </p:txBody>
      </p:sp>
      <p:sp>
        <p:nvSpPr>
          <p:cNvPr id="555" name="Shape 70"/>
          <p:cNvSpPr txBox="1"/>
          <p:nvPr/>
        </p:nvSpPr>
        <p:spPr>
          <a:xfrm>
            <a:off x="228599" y="1307707"/>
            <a:ext cx="8740776" cy="2533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457200" defTabSz="685800">
              <a:spcBef>
                <a:spcPts val="500"/>
              </a:spcBef>
              <a:buSzPct val="100000"/>
              <a:buAutoNum type="arabicPeriod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It’s important for creating browser-compatible websites.</a:t>
            </a:r>
            <a:endParaRPr sz="2400"/>
          </a:p>
          <a:p>
            <a:pPr marL="457200" indent="-457200" defTabSz="685800">
              <a:spcBef>
                <a:spcPts val="500"/>
              </a:spcBef>
              <a:buSzPct val="100000"/>
              <a:buAutoNum type="arabicPeriod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457200" indent="-457200" defTabSz="685800">
              <a:spcBef>
                <a:spcPts val="500"/>
              </a:spcBef>
              <a:buSzPct val="100000"/>
              <a:buAutoNum type="arabicPeriod" startAt="2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It’s an example of using someone else’s CSS in </a:t>
            </a:r>
            <a:r>
              <a:rPr i="1" u="sng"/>
              <a:t>your </a:t>
            </a:r>
            <a:r>
              <a:t>website!!!</a:t>
            </a:r>
            <a:endParaRPr sz="2400"/>
          </a:p>
          <a:p>
            <a:pPr marL="457200" indent="-457200" defTabSz="685800">
              <a:spcBef>
                <a:spcPts val="500"/>
              </a:spcBef>
              <a:buSzPct val="100000"/>
              <a:buAutoNum type="arabicPeriod" startAt="2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457200" indent="-457200" defTabSz="685800">
              <a:spcBef>
                <a:spcPts val="500"/>
              </a:spcBef>
              <a:buSzPct val="100000"/>
              <a:buAutoNum type="arabicPeriod" startAt="3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It’s a common Front-End Developer Interview question.</a:t>
            </a:r>
            <a:endParaRPr sz="2400"/>
          </a:p>
        </p:txBody>
      </p:sp>
    </p:spTree>
  </p:cSld>
  <p:clrMapOvr>
    <a:masterClrMapping/>
  </p:clrMapOvr>
  <p:transition spd="slow">
    <p:dissolv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Rectangle 2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558" name="Rectangle 4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59" name="TextBox 5"/>
          <p:cNvSpPr txBox="1"/>
          <p:nvPr/>
        </p:nvSpPr>
        <p:spPr>
          <a:xfrm>
            <a:off x="304800" y="914399"/>
            <a:ext cx="8686800" cy="2570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Follow the instructions given via Slack to incorporate a reset.css file in a basic HTML file.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Note the impact of the reset file makes after you include it.</a:t>
            </a:r>
          </a:p>
        </p:txBody>
      </p:sp>
    </p:spTree>
  </p:cSld>
  <p:clrMapOvr>
    <a:masterClrMapping/>
  </p:clrMapOvr>
  <p:transition spd="slow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59"/>
          </a:xfrm>
          <a:prstGeom prst="rect">
            <a:avLst/>
          </a:prstGeom>
        </p:spPr>
        <p:txBody>
          <a:bodyPr/>
          <a:lstStyle/>
          <a:p>
            <a:r>
              <a:rPr dirty="0" smtClean="0"/>
              <a:t>CSS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in_Unbranded">
  <a:themeElements>
    <a:clrScheme name="Main_Unbranded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Main_Unbranded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ain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ain_Unbranded">
  <a:themeElements>
    <a:clrScheme name="Main_Unbrande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Main_Unbranded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ain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2069</TotalTime>
  <Words>2080</Words>
  <Application>Microsoft Macintosh PowerPoint</Application>
  <PresentationFormat>On-screen Show (4:3)</PresentationFormat>
  <Paragraphs>359</Paragraphs>
  <Slides>87</Slides>
  <Notes>4</Notes>
  <HiddenSlides>9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1" baseType="lpstr">
      <vt:lpstr>Calibri</vt:lpstr>
      <vt:lpstr>Calibri Light</vt:lpstr>
      <vt:lpstr>Arial</vt:lpstr>
      <vt:lpstr>Main_Unbranded</vt:lpstr>
      <vt:lpstr>Heroes of CSS</vt:lpstr>
      <vt:lpstr>Admin Work</vt:lpstr>
      <vt:lpstr>Homework Assignment</vt:lpstr>
      <vt:lpstr>Homework Assignment</vt:lpstr>
      <vt:lpstr>Most Important of All….</vt:lpstr>
      <vt:lpstr>Warning!</vt:lpstr>
      <vt:lpstr>Brace Yourselves</vt:lpstr>
      <vt:lpstr>Brace Yourselves</vt:lpstr>
      <vt:lpstr>CSS</vt:lpstr>
      <vt:lpstr>Critical Question</vt:lpstr>
      <vt:lpstr>HTML / CSS Definitions (*yawn* unimportant)</vt:lpstr>
      <vt:lpstr>HTML / CSS Analogy</vt:lpstr>
      <vt:lpstr>Basic HTML Page</vt:lpstr>
      <vt:lpstr>Basic HTML Page - Result</vt:lpstr>
      <vt:lpstr>Enter CSS</vt:lpstr>
      <vt:lpstr>Voila!</vt:lpstr>
      <vt:lpstr>Actually, it’s more like this…</vt:lpstr>
      <vt:lpstr>Just to get this…</vt:lpstr>
      <vt:lpstr>Critical Question</vt:lpstr>
      <vt:lpstr>CSS Syntax</vt:lpstr>
      <vt:lpstr>CSS Syntax</vt:lpstr>
      <vt:lpstr>Key CSS Attributes</vt:lpstr>
      <vt:lpstr>Selectors</vt:lpstr>
      <vt:lpstr>CSS Selectors</vt:lpstr>
      <vt:lpstr>INSTRUCTOR DEMO</vt:lpstr>
      <vt:lpstr>Activity with a Video Walkthrough!!!</vt:lpstr>
      <vt:lpstr>Lingering Questions</vt:lpstr>
      <vt:lpstr>Relative File Paths</vt:lpstr>
      <vt:lpstr>Relative File Paths</vt:lpstr>
      <vt:lpstr>Quick Demo</vt:lpstr>
      <vt:lpstr>Absolutely No Absolute Paths</vt:lpstr>
      <vt:lpstr>PowerPoint Presentation</vt:lpstr>
      <vt:lpstr>Box Model</vt:lpstr>
      <vt:lpstr>PowerPoint Presentation</vt:lpstr>
      <vt:lpstr>PowerPoint Presentation</vt:lpstr>
      <vt:lpstr>PowerPoint Presentation</vt:lpstr>
      <vt:lpstr>PowerPoint Presentation</vt:lpstr>
      <vt:lpstr>We Be Floatin’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Quick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BREAK!</vt:lpstr>
      <vt:lpstr>CSS Positioning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Quick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Advice</vt:lpstr>
      <vt:lpstr>Chrome Inspector</vt:lpstr>
      <vt:lpstr>PowerPoint Presentation</vt:lpstr>
      <vt:lpstr>PowerPoint Presentation</vt:lpstr>
      <vt:lpstr>Next Class! </vt:lpstr>
      <vt:lpstr>Recap + Reassurances</vt:lpstr>
      <vt:lpstr>PowerPoint Presentation</vt:lpstr>
      <vt:lpstr>Questions?</vt:lpstr>
      <vt:lpstr>EXTRA MATERIAL</vt:lpstr>
      <vt:lpstr>PowerPoint Presentation</vt:lpstr>
      <vt:lpstr>CSS Resets</vt:lpstr>
      <vt:lpstr>Loading Multiple CSS Files ***(Very Important!!!)***</vt:lpstr>
      <vt:lpstr>What Browser?</vt:lpstr>
      <vt:lpstr>Battle of the Browsers</vt:lpstr>
      <vt:lpstr>Reset.css (or Normalize.css)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CSS</dc:title>
  <cp:lastModifiedBy>Edward Brennan</cp:lastModifiedBy>
  <cp:revision>13</cp:revision>
  <dcterms:modified xsi:type="dcterms:W3CDTF">2018-05-04T22:06:04Z</dcterms:modified>
</cp:coreProperties>
</file>